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5028" r:id="rId6"/>
    <p:sldId id="4986" r:id="rId7"/>
    <p:sldId id="5032" r:id="rId8"/>
    <p:sldId id="5033" r:id="rId9"/>
    <p:sldId id="5034" r:id="rId10"/>
    <p:sldId id="5049" r:id="rId11"/>
    <p:sldId id="5051" r:id="rId12"/>
    <p:sldId id="5050" r:id="rId13"/>
    <p:sldId id="5052" r:id="rId14"/>
    <p:sldId id="5053" r:id="rId15"/>
    <p:sldId id="5055" r:id="rId16"/>
    <p:sldId id="5056" r:id="rId17"/>
    <p:sldId id="5058" r:id="rId18"/>
    <p:sldId id="5059" r:id="rId19"/>
    <p:sldId id="5060" r:id="rId20"/>
    <p:sldId id="5061" r:id="rId21"/>
    <p:sldId id="5063" r:id="rId22"/>
    <p:sldId id="5057" r:id="rId23"/>
    <p:sldId id="264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26"/>
  </p:normalViewPr>
  <p:slideViewPr>
    <p:cSldViewPr snapToGrid="0" snapToObjects="1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6" descr="图片 6"/>
          <p:cNvPicPr>
            <a:picLocks noChangeAspect="1"/>
          </p:cNvPicPr>
          <p:nvPr/>
        </p:nvPicPr>
        <p:blipFill>
          <a:blip r:embed="rId2"/>
          <a:srcRect l="813" t="90333" r="814" b="309"/>
          <a:stretch>
            <a:fillRect/>
          </a:stretch>
        </p:blipFill>
        <p:spPr>
          <a:xfrm>
            <a:off x="-2" y="6205415"/>
            <a:ext cx="12192002" cy="6525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Google Shape;144;p14"/>
          <p:cNvSpPr/>
          <p:nvPr/>
        </p:nvSpPr>
        <p:spPr>
          <a:xfrm>
            <a:off x="214275" y="793244"/>
            <a:ext cx="8167800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1" name="成组"/>
          <p:cNvGrpSpPr/>
          <p:nvPr/>
        </p:nvGrpSpPr>
        <p:grpSpPr>
          <a:xfrm>
            <a:off x="9317505" y="5910658"/>
            <a:ext cx="3280335" cy="1267377"/>
            <a:chOff x="0" y="0"/>
            <a:chExt cx="3280334" cy="1267376"/>
          </a:xfrm>
        </p:grpSpPr>
        <p:pic>
          <p:nvPicPr>
            <p:cNvPr id="38" name="图片 9" descr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9693"/>
              <a:ext cx="833120" cy="487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腾源会白底.png" descr="腾源会白底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38" y="0"/>
              <a:ext cx="2696697" cy="1267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线条"/>
            <p:cNvSpPr/>
            <p:nvPr/>
          </p:nvSpPr>
          <p:spPr>
            <a:xfrm>
              <a:off x="996039" y="514479"/>
              <a:ext cx="1" cy="31461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41" y="-30787"/>
            <a:ext cx="12298951" cy="69209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" name="成组"/>
          <p:cNvGrpSpPr/>
          <p:nvPr/>
        </p:nvGrpSpPr>
        <p:grpSpPr>
          <a:xfrm>
            <a:off x="248998" y="5910658"/>
            <a:ext cx="12348842" cy="4385157"/>
            <a:chOff x="0" y="0"/>
            <a:chExt cx="12348840" cy="4385156"/>
          </a:xfrm>
        </p:grpSpPr>
        <p:sp>
          <p:nvSpPr>
            <p:cNvPr id="50" name="Google Shape;144;p14"/>
            <p:cNvSpPr/>
            <p:nvPr/>
          </p:nvSpPr>
          <p:spPr>
            <a:xfrm>
              <a:off x="0" y="638578"/>
              <a:ext cx="8762327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55" name="成组"/>
            <p:cNvGrpSpPr/>
            <p:nvPr/>
          </p:nvGrpSpPr>
          <p:grpSpPr>
            <a:xfrm>
              <a:off x="2777073" y="0"/>
              <a:ext cx="9571768" cy="4385157"/>
              <a:chOff x="0" y="0"/>
              <a:chExt cx="9571767" cy="4385156"/>
            </a:xfrm>
          </p:grpSpPr>
          <p:pic>
            <p:nvPicPr>
              <p:cNvPr id="51" name="图片 9" descr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1432" y="389693"/>
                <a:ext cx="833121" cy="4879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腾源会白底.png" descr="腾源会白底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5071" y="0"/>
                <a:ext cx="2696697" cy="12673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" name="线条"/>
              <p:cNvSpPr/>
              <p:nvPr/>
            </p:nvSpPr>
            <p:spPr>
              <a:xfrm>
                <a:off x="7287472" y="514479"/>
                <a:ext cx="1" cy="31461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54" name="图片 9" descr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897166"/>
                <a:ext cx="833120" cy="4879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5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8" name="成组"/>
          <p:cNvGrpSpPr/>
          <p:nvPr/>
        </p:nvGrpSpPr>
        <p:grpSpPr>
          <a:xfrm>
            <a:off x="248998" y="5910658"/>
            <a:ext cx="12348842" cy="1267377"/>
            <a:chOff x="0" y="0"/>
            <a:chExt cx="12348840" cy="1267376"/>
          </a:xfrm>
        </p:grpSpPr>
        <p:sp>
          <p:nvSpPr>
            <p:cNvPr id="93" name="Google Shape;144;p14"/>
            <p:cNvSpPr/>
            <p:nvPr/>
          </p:nvSpPr>
          <p:spPr>
            <a:xfrm>
              <a:off x="0" y="638578"/>
              <a:ext cx="8762327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97" name="成组"/>
            <p:cNvGrpSpPr/>
            <p:nvPr/>
          </p:nvGrpSpPr>
          <p:grpSpPr>
            <a:xfrm>
              <a:off x="9068506" y="0"/>
              <a:ext cx="3280335" cy="1267377"/>
              <a:chOff x="0" y="0"/>
              <a:chExt cx="3280334" cy="1267376"/>
            </a:xfrm>
          </p:grpSpPr>
          <p:pic>
            <p:nvPicPr>
              <p:cNvPr id="94" name="图片 9" descr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89693"/>
                <a:ext cx="833120" cy="4879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" name="腾源会白底.png" descr="腾源会白底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638" y="0"/>
                <a:ext cx="2696697" cy="12673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" name="线条"/>
              <p:cNvSpPr/>
              <p:nvPr/>
            </p:nvSpPr>
            <p:spPr>
              <a:xfrm>
                <a:off x="996039" y="514479"/>
                <a:ext cx="1" cy="31461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成组"/>
          <p:cNvGrpSpPr/>
          <p:nvPr/>
        </p:nvGrpSpPr>
        <p:grpSpPr>
          <a:xfrm>
            <a:off x="248998" y="5856094"/>
            <a:ext cx="12341150" cy="1310025"/>
            <a:chOff x="0" y="0"/>
            <a:chExt cx="12341148" cy="1310023"/>
          </a:xfrm>
        </p:grpSpPr>
        <p:pic>
          <p:nvPicPr>
            <p:cNvPr id="106" name="图片 10" descr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30406" y="411124"/>
              <a:ext cx="833121" cy="487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Google Shape;144;p14"/>
            <p:cNvSpPr/>
            <p:nvPr/>
          </p:nvSpPr>
          <p:spPr>
            <a:xfrm>
              <a:off x="0" y="655042"/>
              <a:ext cx="8715471" cy="1"/>
            </a:xfrm>
            <a:prstGeom prst="line">
              <a:avLst/>
            </a:prstGeom>
            <a:noFill/>
            <a:ln w="952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08" name="腾源会_logo_cn_Export_D1.3.2-01的副本.png" descr="腾源会_logo_cn_Export_D1.3.2-01的副本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553709" y="0"/>
              <a:ext cx="2787440" cy="131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线条"/>
            <p:cNvSpPr/>
            <p:nvPr/>
          </p:nvSpPr>
          <p:spPr>
            <a:xfrm>
              <a:off x="9996662" y="497733"/>
              <a:ext cx="1" cy="314618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满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7" name="成组"/>
          <p:cNvGrpSpPr/>
          <p:nvPr/>
        </p:nvGrpSpPr>
        <p:grpSpPr>
          <a:xfrm>
            <a:off x="248998" y="5910658"/>
            <a:ext cx="12348842" cy="1267377"/>
            <a:chOff x="0" y="0"/>
            <a:chExt cx="12348840" cy="1267376"/>
          </a:xfrm>
        </p:grpSpPr>
        <p:sp>
          <p:nvSpPr>
            <p:cNvPr id="132" name="Google Shape;144;p14"/>
            <p:cNvSpPr/>
            <p:nvPr/>
          </p:nvSpPr>
          <p:spPr>
            <a:xfrm>
              <a:off x="0" y="638578"/>
              <a:ext cx="8762327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36" name="成组"/>
            <p:cNvGrpSpPr/>
            <p:nvPr/>
          </p:nvGrpSpPr>
          <p:grpSpPr>
            <a:xfrm>
              <a:off x="9068506" y="0"/>
              <a:ext cx="3280335" cy="1267377"/>
              <a:chOff x="0" y="0"/>
              <a:chExt cx="3280334" cy="1267376"/>
            </a:xfrm>
          </p:grpSpPr>
          <p:pic>
            <p:nvPicPr>
              <p:cNvPr id="133" name="图片 9" descr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89693"/>
                <a:ext cx="833120" cy="4879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4" name="腾源会白底.png" descr="腾源会白底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638" y="0"/>
                <a:ext cx="2696697" cy="12673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5" name="线条"/>
              <p:cNvSpPr/>
              <p:nvPr/>
            </p:nvSpPr>
            <p:spPr>
              <a:xfrm>
                <a:off x="996039" y="514479"/>
                <a:ext cx="1" cy="31461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4709" y="-32176"/>
            <a:ext cx="12301419" cy="69223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8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1"/>
          <p:cNvSpPr txBox="1"/>
          <p:nvPr/>
        </p:nvSpPr>
        <p:spPr>
          <a:xfrm>
            <a:off x="418236" y="2495489"/>
            <a:ext cx="1044933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" altLang="zh-CN" dirty="0" err="1">
                <a:latin typeface="微软雅黑 Light"/>
                <a:ea typeface="微软雅黑 Light"/>
                <a:cs typeface="微软雅黑 Light"/>
                <a:sym typeface="微软雅黑 Light"/>
              </a:rPr>
              <a:t>TarsGo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微服务开发框架的设计思路与能力分析</a:t>
            </a:r>
          </a:p>
        </p:txBody>
      </p:sp>
      <p:sp>
        <p:nvSpPr>
          <p:cNvPr id="148" name="文本框 2"/>
          <p:cNvSpPr txBox="1"/>
          <p:nvPr/>
        </p:nvSpPr>
        <p:spPr>
          <a:xfrm>
            <a:off x="5665156" y="4137064"/>
            <a:ext cx="8617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利开园</a:t>
            </a:r>
            <a:endParaRPr dirty="0"/>
          </a:p>
        </p:txBody>
      </p:sp>
      <p:sp>
        <p:nvSpPr>
          <p:cNvPr id="149" name="文本框 3"/>
          <p:cNvSpPr txBox="1"/>
          <p:nvPr/>
        </p:nvSpPr>
        <p:spPr>
          <a:xfrm>
            <a:off x="5665156" y="4629249"/>
            <a:ext cx="30419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腾讯</a:t>
            </a:r>
            <a:r>
              <a:rPr lang="zh-CN" altLang="en-US" dirty="0">
                <a:latin typeface="微软雅黑 Light"/>
                <a:ea typeface="微软雅黑 Light"/>
                <a:sym typeface="微软雅黑 Light"/>
              </a:rPr>
              <a:t> 高级工程师</a:t>
            </a:r>
            <a:endParaRPr dirty="0">
              <a:latin typeface="微软雅黑 Light"/>
              <a:ea typeface="微软雅黑 Light"/>
              <a:cs typeface="微软雅黑 Light"/>
              <a:sym typeface="微软雅黑 Light"/>
            </a:endParaRPr>
          </a:p>
        </p:txBody>
      </p:sp>
      <p:sp>
        <p:nvSpPr>
          <p:cNvPr id="150" name="乘号 4"/>
          <p:cNvSpPr/>
          <p:nvPr/>
        </p:nvSpPr>
        <p:spPr>
          <a:xfrm>
            <a:off x="5992566" y="3574093"/>
            <a:ext cx="206868" cy="206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62"/>
                </a:moveTo>
                <a:lnTo>
                  <a:pt x="762" y="0"/>
                </a:lnTo>
                <a:lnTo>
                  <a:pt x="10800" y="10038"/>
                </a:lnTo>
                <a:lnTo>
                  <a:pt x="20838" y="0"/>
                </a:lnTo>
                <a:lnTo>
                  <a:pt x="21600" y="762"/>
                </a:lnTo>
                <a:lnTo>
                  <a:pt x="11562" y="10800"/>
                </a:lnTo>
                <a:lnTo>
                  <a:pt x="21600" y="20838"/>
                </a:lnTo>
                <a:lnTo>
                  <a:pt x="20838" y="21600"/>
                </a:lnTo>
                <a:lnTo>
                  <a:pt x="10800" y="11562"/>
                </a:lnTo>
                <a:lnTo>
                  <a:pt x="762" y="21600"/>
                </a:lnTo>
                <a:lnTo>
                  <a:pt x="0" y="20838"/>
                </a:lnTo>
                <a:lnTo>
                  <a:pt x="10038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1" name="Google Shape;15;p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1814"/>
          <a:stretch/>
        </p:blipFill>
        <p:spPr>
          <a:xfrm>
            <a:off x="4606704" y="4212101"/>
            <a:ext cx="879697" cy="91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5" y="0"/>
                </a:moveTo>
                <a:cubicBezTo>
                  <a:pt x="4832" y="0"/>
                  <a:pt x="0" y="4834"/>
                  <a:pt x="0" y="10800"/>
                </a:cubicBezTo>
                <a:cubicBezTo>
                  <a:pt x="0" y="16766"/>
                  <a:pt x="4832" y="21600"/>
                  <a:pt x="10795" y="21600"/>
                </a:cubicBezTo>
                <a:cubicBezTo>
                  <a:pt x="16759" y="21600"/>
                  <a:pt x="21600" y="16766"/>
                  <a:pt x="21600" y="10800"/>
                </a:cubicBezTo>
                <a:cubicBezTo>
                  <a:pt x="21600" y="4834"/>
                  <a:pt x="16759" y="0"/>
                  <a:pt x="10795" y="0"/>
                </a:cubicBezTo>
                <a:close/>
              </a:path>
            </a:pathLst>
          </a:custGeom>
          <a:ln w="38100">
            <a:solidFill>
              <a:srgbClr val="FFFFFF"/>
            </a:solidFill>
          </a:ln>
        </p:spPr>
      </p:pic>
      <p:sp>
        <p:nvSpPr>
          <p:cNvPr id="152" name="直接连接符 7"/>
          <p:cNvSpPr/>
          <p:nvPr/>
        </p:nvSpPr>
        <p:spPr>
          <a:xfrm>
            <a:off x="5707067" y="4599404"/>
            <a:ext cx="1783473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3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29" y="1827533"/>
            <a:ext cx="999745" cy="585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腾源会白底.png" descr="腾源会白底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230" y="1407539"/>
            <a:ext cx="3033325" cy="1425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30472" y="202535"/>
            <a:ext cx="4303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Tars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名字服务与</a:t>
            </a:r>
            <a:r>
              <a:rPr lang="en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Set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模型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71E2D92-06F0-C545-969D-3FDBD11DF8E6}"/>
              </a:ext>
            </a:extLst>
          </p:cNvPr>
          <p:cNvSpPr/>
          <p:nvPr/>
        </p:nvSpPr>
        <p:spPr>
          <a:xfrm>
            <a:off x="520634" y="1248628"/>
            <a:ext cx="1178866" cy="105902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Server</a:t>
            </a:r>
          </a:p>
          <a:p>
            <a:pPr algn="ctr"/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A</a:t>
            </a:r>
            <a:endParaRPr kumimoji="1"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3B71537-C491-ED40-A388-3EBC052CC28E}"/>
              </a:ext>
            </a:extLst>
          </p:cNvPr>
          <p:cNvSpPr/>
          <p:nvPr/>
        </p:nvSpPr>
        <p:spPr>
          <a:xfrm>
            <a:off x="3696703" y="1186637"/>
            <a:ext cx="1178866" cy="105902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Server</a:t>
            </a:r>
          </a:p>
          <a:p>
            <a:pPr algn="ctr"/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B</a:t>
            </a:r>
            <a:endParaRPr kumimoji="1"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F7CF8B7B-80EF-AF4B-8C28-CDA1410A2B1C}"/>
              </a:ext>
            </a:extLst>
          </p:cNvPr>
          <p:cNvSpPr/>
          <p:nvPr/>
        </p:nvSpPr>
        <p:spPr>
          <a:xfrm>
            <a:off x="1969942" y="1668765"/>
            <a:ext cx="1501696" cy="195027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39E85D-19BE-B645-A1F9-8488F0885AB4}"/>
              </a:ext>
            </a:extLst>
          </p:cNvPr>
          <p:cNvSpPr txBox="1"/>
          <p:nvPr/>
        </p:nvSpPr>
        <p:spPr>
          <a:xfrm>
            <a:off x="2140813" y="2571863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写死</a:t>
            </a:r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IP</a:t>
            </a:r>
            <a:endParaRPr kumimoji="1"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6A47A5-5BE6-7B48-B6FB-3FD707992F56}"/>
              </a:ext>
            </a:extLst>
          </p:cNvPr>
          <p:cNvSpPr txBox="1"/>
          <p:nvPr/>
        </p:nvSpPr>
        <p:spPr>
          <a:xfrm>
            <a:off x="2020676" y="356055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IP</a:t>
            </a:r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配置化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558ABB-17FE-2440-998B-D43ABCFE7E1F}"/>
              </a:ext>
            </a:extLst>
          </p:cNvPr>
          <p:cNvSpPr txBox="1"/>
          <p:nvPr/>
        </p:nvSpPr>
        <p:spPr>
          <a:xfrm>
            <a:off x="2042228" y="45630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服务发现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D918A1-189E-0E44-AD46-643E935CC3A9}"/>
              </a:ext>
            </a:extLst>
          </p:cNvPr>
          <p:cNvSpPr txBox="1"/>
          <p:nvPr/>
        </p:nvSpPr>
        <p:spPr>
          <a:xfrm>
            <a:off x="1699500" y="5518922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Set</a:t>
            </a:r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模型</a:t>
            </a:r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</a:rPr>
              <a:t>+</a:t>
            </a:r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服务发现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72E61C1C-9D52-684B-9156-6FC4DEE3BD22}"/>
              </a:ext>
            </a:extLst>
          </p:cNvPr>
          <p:cNvSpPr/>
          <p:nvPr/>
        </p:nvSpPr>
        <p:spPr>
          <a:xfrm rot="5400000">
            <a:off x="2232433" y="3126180"/>
            <a:ext cx="369331" cy="158568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A29FBF12-B7C2-3241-B54D-1819A28ED233}"/>
              </a:ext>
            </a:extLst>
          </p:cNvPr>
          <p:cNvSpPr/>
          <p:nvPr/>
        </p:nvSpPr>
        <p:spPr>
          <a:xfrm rot="5400000">
            <a:off x="2241024" y="4111862"/>
            <a:ext cx="369331" cy="158568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0423C1B-8537-D447-BDC6-73114574FC12}"/>
              </a:ext>
            </a:extLst>
          </p:cNvPr>
          <p:cNvSpPr/>
          <p:nvPr/>
        </p:nvSpPr>
        <p:spPr>
          <a:xfrm rot="5400000">
            <a:off x="2241024" y="5084186"/>
            <a:ext cx="369331" cy="158568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DC3CFBD-32C2-6F44-9059-4CD3DBCA86AE}"/>
              </a:ext>
            </a:extLst>
          </p:cNvPr>
          <p:cNvGrpSpPr/>
          <p:nvPr/>
        </p:nvGrpSpPr>
        <p:grpSpPr>
          <a:xfrm>
            <a:off x="6401943" y="4222512"/>
            <a:ext cx="5267154" cy="1782206"/>
            <a:chOff x="6292106" y="4014913"/>
            <a:chExt cx="5267153" cy="178220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2A9AEDD-71A3-7449-A65A-ACBE72C1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2106" y="4014913"/>
              <a:ext cx="5267153" cy="178220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FA74F8B-308A-0848-B6A4-157C06E6CFC7}"/>
                </a:ext>
              </a:extLst>
            </p:cNvPr>
            <p:cNvSpPr/>
            <p:nvPr/>
          </p:nvSpPr>
          <p:spPr>
            <a:xfrm>
              <a:off x="8967866" y="4569821"/>
              <a:ext cx="1731146" cy="414106"/>
            </a:xfrm>
            <a:prstGeom prst="rect">
              <a:avLst/>
            </a:prstGeom>
            <a:noFill/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BADB72B4-C074-EF40-AE81-8C96023D4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914" y="1018382"/>
            <a:ext cx="1271519" cy="41611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1400" dirty="0" err="1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TarsRegistry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AE238ACF-DF71-284E-8017-FB4CF05E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996" y="2364118"/>
            <a:ext cx="503608" cy="466699"/>
          </a:xfrm>
          <a:prstGeom prst="ellipse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A1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63572ACD-713B-4C4F-BFF0-5604267C1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640" y="3382639"/>
            <a:ext cx="619091" cy="338555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B1</a:t>
            </a:r>
          </a:p>
        </p:txBody>
      </p:sp>
      <p:sp>
        <p:nvSpPr>
          <p:cNvPr id="29" name="圆角矩形 73">
            <a:extLst>
              <a:ext uri="{FF2B5EF4-FFF2-40B4-BE49-F238E27FC236}">
                <a16:creationId xmlns:a16="http://schemas.microsoft.com/office/drawing/2014/main" id="{0F00BC70-AA32-5342-A4CF-245CA72E0F1B}"/>
              </a:ext>
            </a:extLst>
          </p:cNvPr>
          <p:cNvSpPr/>
          <p:nvPr/>
        </p:nvSpPr>
        <p:spPr bwMode="auto">
          <a:xfrm>
            <a:off x="6345750" y="1984922"/>
            <a:ext cx="1770366" cy="2049951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7F998D7B-0A5E-EB40-A7D1-341409999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2636" y="2062604"/>
            <a:ext cx="6351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Set - 1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A25D20D7-09D2-2545-8C45-F4356455B3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4732" y="1433098"/>
            <a:ext cx="1341199" cy="539919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38767503-978A-BB48-B066-2816BE9710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04167" y="2804588"/>
            <a:ext cx="445050" cy="620463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3" name="Line 13">
            <a:extLst>
              <a:ext uri="{FF2B5EF4-FFF2-40B4-BE49-F238E27FC236}">
                <a16:creationId xmlns:a16="http://schemas.microsoft.com/office/drawing/2014/main" id="{C3286864-BA71-074A-8BF0-AA7EA369E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2773" y="2830816"/>
            <a:ext cx="161137" cy="539915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2948F9CE-CBFC-6946-BF45-ED8F8BEAA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172" y="3382639"/>
            <a:ext cx="619091" cy="338555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B2</a:t>
            </a: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1BEE0ACA-8C98-D045-8EAB-9D0339568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3248" y="2364118"/>
            <a:ext cx="503608" cy="466699"/>
          </a:xfrm>
          <a:prstGeom prst="ellipse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A2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BB781E1B-4528-7D47-B301-CB2F8EDB3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0892" y="3382639"/>
            <a:ext cx="619091" cy="338555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B3</a:t>
            </a:r>
          </a:p>
        </p:txBody>
      </p:sp>
      <p:sp>
        <p:nvSpPr>
          <p:cNvPr id="37" name="圆角矩形 73">
            <a:extLst>
              <a:ext uri="{FF2B5EF4-FFF2-40B4-BE49-F238E27FC236}">
                <a16:creationId xmlns:a16="http://schemas.microsoft.com/office/drawing/2014/main" id="{EF455C65-1311-F049-983D-DA741F8B27A1}"/>
              </a:ext>
            </a:extLst>
          </p:cNvPr>
          <p:cNvSpPr/>
          <p:nvPr/>
        </p:nvSpPr>
        <p:spPr bwMode="auto">
          <a:xfrm>
            <a:off x="9901002" y="1984922"/>
            <a:ext cx="1770366" cy="2049951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3CE8B053-9952-A244-96B8-AD13E6776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0328" y="2062604"/>
            <a:ext cx="5902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Set -2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7DC60A4E-F0F6-3C48-87B8-6C2C6E60AF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48298" y="2706547"/>
            <a:ext cx="281959" cy="676091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C3428B4E-6E53-324C-BEC7-E6848C2E66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53769" y="2835559"/>
            <a:ext cx="281959" cy="608556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88F634C5-F27A-284F-A2EA-A84DCC80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1424" y="3382639"/>
            <a:ext cx="619091" cy="338555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B4</a:t>
            </a:r>
          </a:p>
        </p:txBody>
      </p:sp>
      <p:sp>
        <p:nvSpPr>
          <p:cNvPr id="42" name="Line 13">
            <a:extLst>
              <a:ext uri="{FF2B5EF4-FFF2-40B4-BE49-F238E27FC236}">
                <a16:creationId xmlns:a16="http://schemas.microsoft.com/office/drawing/2014/main" id="{AA79333A-144F-224E-9FAE-04518BA261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86548" y="1410368"/>
            <a:ext cx="1898659" cy="562647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7788CBA5-3314-134A-830E-A3D2790C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342" y="3405787"/>
            <a:ext cx="619091" cy="338555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C1</a:t>
            </a:r>
          </a:p>
        </p:txBody>
      </p:sp>
      <p:sp>
        <p:nvSpPr>
          <p:cNvPr id="44" name="Line 13">
            <a:extLst>
              <a:ext uri="{FF2B5EF4-FFF2-40B4-BE49-F238E27FC236}">
                <a16:creationId xmlns:a16="http://schemas.microsoft.com/office/drawing/2014/main" id="{D85D573F-340E-874B-8268-7827F5A1B5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27325" y="2706548"/>
            <a:ext cx="1543331" cy="676091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369D037E-29C8-A241-85BF-1DBDCDBB7D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91433" y="2635487"/>
            <a:ext cx="1423518" cy="752543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 algn="ctr">
              <a:defRPr/>
            </a:pP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0E54521D-E1DC-8147-9BD8-F296DD401422}"/>
              </a:ext>
            </a:extLst>
          </p:cNvPr>
          <p:cNvSpPr/>
          <p:nvPr/>
        </p:nvSpPr>
        <p:spPr>
          <a:xfrm rot="5400000">
            <a:off x="2336096" y="4063552"/>
            <a:ext cx="3185533" cy="167722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47976B1-71E9-1B43-8ED9-54F480E1572A}"/>
              </a:ext>
            </a:extLst>
          </p:cNvPr>
          <p:cNvSpPr txBox="1"/>
          <p:nvPr/>
        </p:nvSpPr>
        <p:spPr>
          <a:xfrm>
            <a:off x="3997324" y="373064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75000"/>
                  </a:schemeClr>
                </a:solidFill>
              </a:rPr>
              <a:t>运维复杂度</a:t>
            </a:r>
          </a:p>
        </p:txBody>
      </p:sp>
    </p:spTree>
    <p:extLst>
      <p:ext uri="{BB962C8B-B14F-4D97-AF65-F5344CB8AC3E}">
        <p14:creationId xmlns:p14="http://schemas.microsoft.com/office/powerpoint/2010/main" val="4496811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CFC37B-D56A-0C42-ADDD-CDD5B947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6119"/>
            <a:ext cx="12191999" cy="4645762"/>
          </a:xfrm>
          <a:prstGeom prst="rect">
            <a:avLst/>
          </a:prstGeom>
        </p:spPr>
      </p:pic>
      <p:sp>
        <p:nvSpPr>
          <p:cNvPr id="309" name="文本框 1"/>
          <p:cNvSpPr txBox="1"/>
          <p:nvPr/>
        </p:nvSpPr>
        <p:spPr>
          <a:xfrm>
            <a:off x="168094" y="213045"/>
            <a:ext cx="442524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Tars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 </a:t>
            </a: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Set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模型的应用场景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FD5CE7-A918-E146-ACE3-E88568718CCD}"/>
              </a:ext>
            </a:extLst>
          </p:cNvPr>
          <p:cNvSpPr txBox="1"/>
          <p:nvPr/>
        </p:nvSpPr>
        <p:spPr>
          <a:xfrm>
            <a:off x="7216492" y="3525121"/>
            <a:ext cx="4550664" cy="1780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Autofit/>
          </a:bodyPr>
          <a:lstStyle/>
          <a:p>
            <a:pPr defTabSz="491133">
              <a:lnSpc>
                <a:spcPct val="220000"/>
              </a:lnSpc>
              <a:buClr>
                <a:srgbClr val="6ABCFC"/>
              </a:buClr>
              <a:buSzPct val="75000"/>
              <a:buFont typeface="Wingdings" pitchFamily="2" charset="2"/>
              <a:buChar char="p"/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ToC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</a:rPr>
              <a:t> 按用户数量划分，更好地运营及隔离故障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pPr defTabSz="491133">
              <a:lnSpc>
                <a:spcPct val="220000"/>
              </a:lnSpc>
              <a:buClr>
                <a:srgbClr val="6ABCFC"/>
              </a:buClr>
              <a:buSzPct val="75000"/>
              <a:buFont typeface="Wingdings" pitchFamily="2" charset="2"/>
              <a:buChar char="p"/>
            </a:pP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  <a:latin typeface="PingFang SC Medium"/>
                <a:ea typeface="PingFang SC Medium"/>
                <a:cs typeface="PingFang SC Medium"/>
                <a:sym typeface="PingFang SC Medium"/>
              </a:rPr>
              <a:t>ToB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PingFang SC Medium"/>
                <a:ea typeface="PingFang SC Medium"/>
                <a:cs typeface="PingFang SC Medium"/>
                <a:sym typeface="PingFang SC Medium"/>
              </a:rPr>
              <a:t>：为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PingFang SC Medium"/>
                <a:ea typeface="PingFang SC Medium"/>
                <a:cs typeface="PingFang SC Medium"/>
                <a:sym typeface="PingFang SC Medium"/>
              </a:rPr>
              <a:t>KA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PingFang SC Medium"/>
                <a:ea typeface="PingFang SC Medium"/>
                <a:cs typeface="PingFang SC Medium"/>
                <a:sym typeface="PingFang SC Medium"/>
              </a:rPr>
              <a:t>客户提供更稳定可靠的服务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PingFang SC Medium"/>
              <a:ea typeface="PingFang SC Medium"/>
              <a:cs typeface="PingFang SC Medium"/>
              <a:sym typeface="PingFang S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215044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24958" y="213046"/>
            <a:ext cx="240867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IDC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分组能力</a:t>
            </a: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72857A38-C65E-4942-A4EC-5BE44B093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452" y="2847141"/>
            <a:ext cx="1084593" cy="947526"/>
          </a:xfrm>
          <a:prstGeom prst="ellipse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841C802-96D6-734E-B8E1-693F97A34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366" y="5012566"/>
            <a:ext cx="875619" cy="6089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logsvr</a:t>
            </a: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2603AC9E-B620-7D43-94D2-D248DB4FD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411" y="3614418"/>
            <a:ext cx="700084" cy="1398148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A84988FD-0E69-B848-B07D-05FE8857F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5474" y="3794667"/>
            <a:ext cx="2064" cy="1217899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FDED3976-4B34-FF46-BE14-45B97B698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4056" y="3587371"/>
            <a:ext cx="1137992" cy="1425161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BA8BA-F776-8E43-A51A-B170A6CE7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966" y="5012566"/>
            <a:ext cx="875619" cy="6089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logsvr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E9F18-7E73-E545-80FE-849DF8B73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195" y="5012566"/>
            <a:ext cx="875619" cy="6089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logsvr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996A2E0D-ADFC-6046-A328-2E4675A9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886" y="4485931"/>
            <a:ext cx="1222562" cy="433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127.27.1.1:80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70E27C30-8FE0-044C-BC68-37078956B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577" y="4462076"/>
            <a:ext cx="1226693" cy="433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127.27.1.2:80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398E1067-53E1-9C49-BAD4-0F9DA91EB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630" y="4631348"/>
            <a:ext cx="1222562" cy="433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10.147.1.1:80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79AFC29-68BD-BE47-AE84-0970DEEA1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27" y="2422072"/>
            <a:ext cx="1224628" cy="4335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127.27.5.1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B08E4AC-841A-B747-AC33-0917714BE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536" y="2898295"/>
            <a:ext cx="1191584" cy="60407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registry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86FB52A1-B56E-FF48-9E8A-1480C035B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878" y="2719385"/>
            <a:ext cx="2759025" cy="5188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getAddr(“logsvr”)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B5D94F5-45F7-B241-97AE-98297BE97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84" y="3124284"/>
            <a:ext cx="3144588" cy="34640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F072F2CF-74BA-8D4A-8FB0-57C4A674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766" y="3403705"/>
            <a:ext cx="2944888" cy="5212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返回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IP:Port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列表</a:t>
            </a: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127.27.1.1:80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127.27.1.2:80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7491E39C-4AB5-2149-9A61-48A167756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7723" y="3320888"/>
            <a:ext cx="3147272" cy="10978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headEnd type="arrow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BDB0F09-479B-6946-A760-DA429809C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536" y="5012566"/>
            <a:ext cx="1191584" cy="60651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sym typeface="Times New Roman" panose="02020603050405020304" pitchFamily="18" charset="0"/>
              </a:rPr>
              <a:t>node</a:t>
            </a:r>
          </a:p>
        </p:txBody>
      </p:sp>
      <p:sp>
        <p:nvSpPr>
          <p:cNvPr id="29" name="Line 19">
            <a:extLst>
              <a:ext uri="{FF2B5EF4-FFF2-40B4-BE49-F238E27FC236}">
                <a16:creationId xmlns:a16="http://schemas.microsoft.com/office/drawing/2014/main" id="{59991BA9-0CAD-3E41-ABDE-1839FCA2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60" y="5304862"/>
            <a:ext cx="2067204" cy="0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30" name="Line 20">
            <a:extLst>
              <a:ext uri="{FF2B5EF4-FFF2-40B4-BE49-F238E27FC236}">
                <a16:creationId xmlns:a16="http://schemas.microsoft.com/office/drawing/2014/main" id="{BF195EDB-18DD-5B46-B1F9-308540C2B5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11451" y="3587371"/>
            <a:ext cx="9933" cy="1398114"/>
          </a:xfrm>
          <a:prstGeom prst="line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31" name="圆角矩形 73">
            <a:extLst>
              <a:ext uri="{FF2B5EF4-FFF2-40B4-BE49-F238E27FC236}">
                <a16:creationId xmlns:a16="http://schemas.microsoft.com/office/drawing/2014/main" id="{9D4B922F-10E2-6544-B8B9-5FE2B04F8D89}"/>
              </a:ext>
            </a:extLst>
          </p:cNvPr>
          <p:cNvSpPr/>
          <p:nvPr/>
        </p:nvSpPr>
        <p:spPr bwMode="auto">
          <a:xfrm>
            <a:off x="3950985" y="2152940"/>
            <a:ext cx="2800328" cy="3760871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2" name="圆角矩形 73">
            <a:extLst>
              <a:ext uri="{FF2B5EF4-FFF2-40B4-BE49-F238E27FC236}">
                <a16:creationId xmlns:a16="http://schemas.microsoft.com/office/drawing/2014/main" id="{B0BC4647-8E50-8B4A-9508-F04C97829F56}"/>
              </a:ext>
            </a:extLst>
          </p:cNvPr>
          <p:cNvSpPr/>
          <p:nvPr/>
        </p:nvSpPr>
        <p:spPr bwMode="auto">
          <a:xfrm>
            <a:off x="6827723" y="4211188"/>
            <a:ext cx="1891668" cy="1744031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87600303-4334-404C-8875-EE66C32E3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663" y="2422072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深圳宝安</a:t>
            </a:r>
          </a:p>
        </p:txBody>
      </p:sp>
      <p:sp>
        <p:nvSpPr>
          <p:cNvPr id="34" name="TextBox 66">
            <a:extLst>
              <a:ext uri="{FF2B5EF4-FFF2-40B4-BE49-F238E27FC236}">
                <a16:creationId xmlns:a16="http://schemas.microsoft.com/office/drawing/2014/main" id="{EBBBFE7B-51C3-7249-98F5-9F5FF6DC4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41" y="4252721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深圳坪山</a:t>
            </a:r>
          </a:p>
        </p:txBody>
      </p:sp>
      <p:cxnSp>
        <p:nvCxnSpPr>
          <p:cNvPr id="35" name="直接连接符 68">
            <a:extLst>
              <a:ext uri="{FF2B5EF4-FFF2-40B4-BE49-F238E27FC236}">
                <a16:creationId xmlns:a16="http://schemas.microsoft.com/office/drawing/2014/main" id="{50EAC595-E26D-AA4B-B396-4B2C595B5E4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51158" y="3929159"/>
            <a:ext cx="248424" cy="227965"/>
          </a:xfrm>
          <a:prstGeom prst="line">
            <a:avLst/>
          </a:prstGeom>
          <a:noFill/>
          <a:ln w="38100" algn="ctr">
            <a:solidFill>
              <a:schemeClr val="accent2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70">
            <a:extLst>
              <a:ext uri="{FF2B5EF4-FFF2-40B4-BE49-F238E27FC236}">
                <a16:creationId xmlns:a16="http://schemas.microsoft.com/office/drawing/2014/main" id="{0EAADC3C-E17D-7F44-842C-F9F328CA3B0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842283" y="3919393"/>
            <a:ext cx="266170" cy="227967"/>
          </a:xfrm>
          <a:prstGeom prst="line">
            <a:avLst/>
          </a:prstGeom>
          <a:noFill/>
          <a:ln w="38100" algn="ctr">
            <a:solidFill>
              <a:schemeClr val="accent2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7" name="表格 80">
            <a:extLst>
              <a:ext uri="{FF2B5EF4-FFF2-40B4-BE49-F238E27FC236}">
                <a16:creationId xmlns:a16="http://schemas.microsoft.com/office/drawing/2014/main" id="{2451986A-FCDB-0D40-909D-2DFE73240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10974"/>
              </p:ext>
            </p:extLst>
          </p:nvPr>
        </p:nvGraphicFramePr>
        <p:xfrm>
          <a:off x="8054573" y="1158378"/>
          <a:ext cx="3192547" cy="805911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1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szbaoan</a:t>
                      </a:r>
                      <a:endParaRPr lang="zh-CN" alt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570" marR="36570" marT="18279" marB="182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127.27.</a:t>
                      </a:r>
                      <a:r>
                        <a:rPr lang="zh-CN" alt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en-US" altLang="zh-CN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.*</a:t>
                      </a:r>
                      <a:endParaRPr lang="zh-CN" alt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570" marR="36570" marT="18279" marB="1827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szpingshan</a:t>
                      </a:r>
                      <a:endParaRPr lang="zh-CN" alt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570" marR="36570" marT="18279" marB="182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10.147.*.*</a:t>
                      </a:r>
                      <a:endParaRPr lang="zh-CN" alt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570" marR="36570" marT="18279" marB="182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8" name="直接箭头连接符 80">
            <a:extLst>
              <a:ext uri="{FF2B5EF4-FFF2-40B4-BE49-F238E27FC236}">
                <a16:creationId xmlns:a16="http://schemas.microsoft.com/office/drawing/2014/main" id="{9E381ACC-1155-034F-9287-4F2B9A0C77D5}"/>
              </a:ext>
            </a:extLst>
          </p:cNvPr>
          <p:cNvCxnSpPr>
            <a:cxnSpLocks noChangeShapeType="1"/>
            <a:stCxn id="23" idx="0"/>
            <a:endCxn id="37" idx="2"/>
          </p:cNvCxnSpPr>
          <p:nvPr/>
        </p:nvCxnSpPr>
        <p:spPr bwMode="auto">
          <a:xfrm flipH="1" flipV="1">
            <a:off x="9650846" y="1964288"/>
            <a:ext cx="1000482" cy="934007"/>
          </a:xfrm>
          <a:prstGeom prst="straightConnector1">
            <a:avLst/>
          </a:prstGeom>
          <a:noFill/>
          <a:ln w="19050" algn="ctr">
            <a:solidFill>
              <a:schemeClr val="accent2">
                <a:lumMod val="60000"/>
                <a:lumOff val="40000"/>
              </a:schemeClr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F1CEFDDE-E4FC-BC4E-B86A-B9D2CF74844D}"/>
              </a:ext>
            </a:extLst>
          </p:cNvPr>
          <p:cNvSpPr txBox="1"/>
          <p:nvPr/>
        </p:nvSpPr>
        <p:spPr bwMode="auto">
          <a:xfrm>
            <a:off x="838141" y="1707966"/>
            <a:ext cx="2898673" cy="202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常规方案</a:t>
            </a:r>
            <a:endParaRPr lang="en-US" altLang="zh-CN" sz="1600" b="1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网络延时高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OR</a:t>
            </a: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配置复杂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Tars</a:t>
            </a:r>
            <a:r>
              <a:rPr lang="zh-CN" altLang="en-US" sz="1600" b="1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方案</a:t>
            </a:r>
            <a:endParaRPr lang="en-US" altLang="zh-CN" sz="1600" b="1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名字服务实现自动区域感知</a:t>
            </a:r>
          </a:p>
          <a:p>
            <a:pPr marL="228600" lvl="1" indent="0">
              <a:lnSpc>
                <a:spcPct val="150000"/>
              </a:lnSpc>
              <a:spcBef>
                <a:spcPct val="20000"/>
              </a:spcBef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0" name="文本框 86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39C9103F-F7FE-2646-8101-5B553D01A1C1}"/>
              </a:ext>
            </a:extLst>
          </p:cNvPr>
          <p:cNvSpPr txBox="1"/>
          <p:nvPr/>
        </p:nvSpPr>
        <p:spPr>
          <a:xfrm>
            <a:off x="826137" y="3791056"/>
            <a:ext cx="2396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ea"/>
                <a:sym typeface="+mn-lt"/>
              </a:rPr>
              <a:t>优势</a:t>
            </a:r>
          </a:p>
        </p:txBody>
      </p:sp>
      <p:sp>
        <p:nvSpPr>
          <p:cNvPr id="41" name="矩形 88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DB23401B-E1EB-6B4D-961A-621A3DF658A7}"/>
              </a:ext>
            </a:extLst>
          </p:cNvPr>
          <p:cNvSpPr/>
          <p:nvPr/>
        </p:nvSpPr>
        <p:spPr>
          <a:xfrm>
            <a:off x="850693" y="4312972"/>
            <a:ext cx="2729600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ea"/>
                <a:sym typeface="+mn-lt"/>
              </a:rPr>
              <a:t>运维简单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ea"/>
                <a:sym typeface="+mn-lt"/>
              </a:rPr>
              <a:t>降低延时减少带宽消耗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+mn-ea"/>
                <a:sym typeface="+mn-lt"/>
              </a:rPr>
              <a:t>更强的容灾能力</a:t>
            </a:r>
          </a:p>
        </p:txBody>
      </p:sp>
    </p:spTree>
    <p:extLst>
      <p:ext uri="{BB962C8B-B14F-4D97-AF65-F5344CB8AC3E}">
        <p14:creationId xmlns:p14="http://schemas.microsoft.com/office/powerpoint/2010/main" val="7371167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4;p19"/>
          <p:cNvSpPr txBox="1"/>
          <p:nvPr/>
        </p:nvSpPr>
        <p:spPr>
          <a:xfrm>
            <a:off x="1490812" y="2851649"/>
            <a:ext cx="870826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/>
              <a:t>TarsGo</a:t>
            </a:r>
            <a:r>
              <a:rPr lang="zh-CN" altLang="en-US" dirty="0"/>
              <a:t>的基本用法</a:t>
            </a:r>
          </a:p>
        </p:txBody>
      </p:sp>
      <p:sp>
        <p:nvSpPr>
          <p:cNvPr id="307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zh-CN" altLang="en-US" dirty="0"/>
              <a:t>三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0591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304657" y="228003"/>
            <a:ext cx="21441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代码脚手架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06C64B-65F1-7243-86AB-84F41F8D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7" y="812778"/>
            <a:ext cx="9348145" cy="52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2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591245" y="213046"/>
            <a:ext cx="167609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RPC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调用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BF52958-17C9-0842-959B-8C62117B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5" y="954963"/>
            <a:ext cx="5276052" cy="5100769"/>
          </a:xfrm>
          <a:prstGeom prst="rect">
            <a:avLst/>
          </a:prstGeom>
        </p:spPr>
      </p:pic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8B886526-69AE-A446-BA93-DEAEB5FA3625}"/>
              </a:ext>
            </a:extLst>
          </p:cNvPr>
          <p:cNvSpPr txBox="1">
            <a:spLocks/>
          </p:cNvSpPr>
          <p:nvPr/>
        </p:nvSpPr>
        <p:spPr>
          <a:xfrm>
            <a:off x="6210052" y="1539447"/>
            <a:ext cx="5385486" cy="417975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远程函数调用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可观测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名字服务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+SET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流量管理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熔断与恢复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轮询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/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一致性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</a:rPr>
              <a:t>Hash</a:t>
            </a: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错误码处理</a:t>
            </a: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5672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64358" y="217493"/>
            <a:ext cx="296491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服务部署与治理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F77E6B-090F-E142-B076-B26C2C57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9" y="962924"/>
            <a:ext cx="11252442" cy="49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989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4;p19"/>
          <p:cNvSpPr txBox="1"/>
          <p:nvPr/>
        </p:nvSpPr>
        <p:spPr>
          <a:xfrm>
            <a:off x="1490812" y="2851649"/>
            <a:ext cx="870826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/>
              <a:t>TarsGo</a:t>
            </a:r>
            <a:r>
              <a:rPr lang="zh-CN" altLang="en-US" dirty="0"/>
              <a:t>的性能优化</a:t>
            </a:r>
          </a:p>
        </p:txBody>
      </p:sp>
      <p:sp>
        <p:nvSpPr>
          <p:cNvPr id="307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zh-CN" altLang="en-US" dirty="0"/>
              <a:t>四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3065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93213" y="217493"/>
            <a:ext cx="290720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Tars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的性能数据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D389E451-8D5A-BC4A-A254-26B9AD6193CB}"/>
              </a:ext>
            </a:extLst>
          </p:cNvPr>
          <p:cNvSpPr txBox="1"/>
          <p:nvPr/>
        </p:nvSpPr>
        <p:spPr>
          <a:xfrm>
            <a:off x="287083" y="1003478"/>
            <a:ext cx="6933524" cy="1014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压测机型：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核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/8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线程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CPU  3.3Ghz 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主频   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16G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内存 千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M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网卡</a:t>
            </a: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压测逻辑：客户端带着一定大小的数据给服务端，服务端原样返回给客户端 。</a:t>
            </a: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服务端单进程，多个客户端发起测试 </a:t>
            </a:r>
          </a:p>
        </p:txBody>
      </p:sp>
      <p:pic>
        <p:nvPicPr>
          <p:cNvPr id="6" name="图片 5" descr="图片包含 文字&#10;&#10;已生成高可信度的说明">
            <a:extLst>
              <a:ext uri="{FF2B5EF4-FFF2-40B4-BE49-F238E27FC236}">
                <a16:creationId xmlns:a16="http://schemas.microsoft.com/office/drawing/2014/main" id="{29F3E87D-4845-A445-A24F-8190D260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90" y="1873739"/>
            <a:ext cx="7829527" cy="4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03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87083" y="228004"/>
            <a:ext cx="195983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/>
              <a:t>Timer</a:t>
            </a:r>
            <a:r>
              <a:rPr lang="zh-CN" altLang="en-US" dirty="0"/>
              <a:t>优化</a:t>
            </a:r>
            <a:endParaRPr lang="zh-CN" altLang="en-US" dirty="0">
              <a:latin typeface="微软雅黑 Light"/>
              <a:ea typeface="微软雅黑 Light"/>
              <a:cs typeface="微软雅黑 Light"/>
              <a:sym typeface="微软雅黑 Light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C5E77521-9311-1F48-9E67-44812303DE99}"/>
              </a:ext>
            </a:extLst>
          </p:cNvPr>
          <p:cNvSpPr txBox="1"/>
          <p:nvPr/>
        </p:nvSpPr>
        <p:spPr>
          <a:xfrm>
            <a:off x="580615" y="1371221"/>
            <a:ext cx="3893145" cy="4514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91" dirty="0">
                <a:latin typeface="Songti SC" panose="02010600040101010101" pitchFamily="2" charset="-122"/>
                <a:ea typeface="Songti SC" panose="02010600040101010101" pitchFamily="2" charset="-122"/>
              </a:rPr>
              <a:t>问题：</a:t>
            </a: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见 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https://go-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review.googlesource.com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/c/go/+/34784</a:t>
            </a:r>
          </a:p>
          <a:p>
            <a:pPr lvl="1"/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Muti-cpu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场景下，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timer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性能低下</a:t>
            </a:r>
            <a:endParaRPr lang="en-US" altLang="zh-CN" sz="1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lang="zh-CN" altLang="en-US" sz="1991" dirty="0">
                <a:latin typeface="Songti SC" panose="02010600040101010101" pitchFamily="2" charset="-122"/>
                <a:ea typeface="Songti SC" panose="02010600040101010101" pitchFamily="2" charset="-122"/>
              </a:rPr>
              <a:t>解决方案：</a:t>
            </a:r>
            <a:endParaRPr lang="en-US" altLang="zh-CN" sz="199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升级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Go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到最新的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1.10.3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及以上版本</a:t>
            </a:r>
          </a:p>
          <a:p>
            <a:pPr lvl="1"/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Use per-P timers, so each P may work with its own timers</a:t>
            </a: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基于时间轮算法实现自己的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timer</a:t>
            </a:r>
          </a:p>
          <a:p>
            <a:pPr marL="457200" lvl="1" indent="0">
              <a:buNone/>
            </a:pP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10%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的误差）</a:t>
            </a:r>
            <a:endParaRPr lang="en-US" altLang="zh-CN" sz="1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4220798-4472-6D4D-814D-69706430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5807" y="1432707"/>
            <a:ext cx="7045578" cy="43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7959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8C1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矩形 332"/>
          <p:cNvSpPr/>
          <p:nvPr/>
        </p:nvSpPr>
        <p:spPr>
          <a:xfrm rot="5400000">
            <a:off x="-813122" y="813123"/>
            <a:ext cx="6858001" cy="5231759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任意多边形: 形状 169"/>
          <p:cNvSpPr/>
          <p:nvPr/>
        </p:nvSpPr>
        <p:spPr>
          <a:xfrm>
            <a:off x="3849515" y="2245538"/>
            <a:ext cx="416690" cy="18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800" y="0"/>
                </a:lnTo>
                <a:lnTo>
                  <a:pt x="21600" y="1485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任意多边形: 形状 170"/>
          <p:cNvSpPr/>
          <p:nvPr/>
        </p:nvSpPr>
        <p:spPr>
          <a:xfrm rot="1271191">
            <a:off x="3930120" y="2421040"/>
            <a:ext cx="268667" cy="11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800" y="0"/>
                </a:lnTo>
                <a:lnTo>
                  <a:pt x="21600" y="1485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矩形 171"/>
          <p:cNvSpPr txBox="1"/>
          <p:nvPr/>
        </p:nvSpPr>
        <p:spPr>
          <a:xfrm>
            <a:off x="2095879" y="4945277"/>
            <a:ext cx="11427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  录</a:t>
            </a:r>
          </a:p>
        </p:txBody>
      </p:sp>
      <p:grpSp>
        <p:nvGrpSpPr>
          <p:cNvPr id="170" name="组合 268"/>
          <p:cNvGrpSpPr/>
          <p:nvPr/>
        </p:nvGrpSpPr>
        <p:grpSpPr>
          <a:xfrm>
            <a:off x="5644631" y="1256495"/>
            <a:ext cx="6065410" cy="614652"/>
            <a:chOff x="0" y="0"/>
            <a:chExt cx="6065408" cy="614650"/>
          </a:xfrm>
        </p:grpSpPr>
        <p:sp>
          <p:nvSpPr>
            <p:cNvPr id="161" name="直接连接符 214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箭头: V 形 215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3" name="箭头: V 形 216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直接连接符 217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直接连接符 219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直接连接符 221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dirty="0" err="1"/>
                <a:t>微服务框架能力分析</a:t>
              </a:r>
              <a:endParaRPr dirty="0"/>
            </a:p>
          </p:txBody>
        </p:sp>
        <p:sp>
          <p:nvSpPr>
            <p:cNvPr id="168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69" name="直接连接符 267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0" name="组合 269"/>
          <p:cNvGrpSpPr/>
          <p:nvPr/>
        </p:nvGrpSpPr>
        <p:grpSpPr>
          <a:xfrm>
            <a:off x="5644631" y="2006169"/>
            <a:ext cx="6065410" cy="614652"/>
            <a:chOff x="0" y="0"/>
            <a:chExt cx="6065408" cy="614650"/>
          </a:xfrm>
        </p:grpSpPr>
        <p:sp>
          <p:nvSpPr>
            <p:cNvPr id="171" name="直接连接符 270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箭头: V 形 271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3" name="箭头: V 形 272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4" name="直接连接符 273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直接连接符 274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直接连接符 275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dirty="0"/>
                <a:t>Tars</a:t>
              </a:r>
              <a:r>
                <a:rPr lang="zh-CN" altLang="en-US" dirty="0"/>
                <a:t>核心功能介绍</a:t>
              </a:r>
              <a:endParaRPr dirty="0"/>
            </a:p>
          </p:txBody>
        </p:sp>
        <p:sp>
          <p:nvSpPr>
            <p:cNvPr id="178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179" name="直接连接符 278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0" name="组合 290"/>
          <p:cNvGrpSpPr/>
          <p:nvPr/>
        </p:nvGrpSpPr>
        <p:grpSpPr>
          <a:xfrm>
            <a:off x="5644631" y="2755842"/>
            <a:ext cx="6065410" cy="614652"/>
            <a:chOff x="0" y="0"/>
            <a:chExt cx="6065408" cy="614650"/>
          </a:xfrm>
        </p:grpSpPr>
        <p:sp>
          <p:nvSpPr>
            <p:cNvPr id="181" name="直接连接符 291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箭头: V 形 292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3" name="箭头: V 形 293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直接连接符 294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直接连接符 295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直接连接符 296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dirty="0" err="1"/>
                <a:t>TarsGo</a:t>
              </a:r>
              <a:r>
                <a:rPr lang="zh-CN" altLang="en-US" dirty="0"/>
                <a:t>的基本用法</a:t>
              </a:r>
              <a:endParaRPr dirty="0"/>
            </a:p>
          </p:txBody>
        </p:sp>
        <p:sp>
          <p:nvSpPr>
            <p:cNvPr id="188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189" name="直接连接符 299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0" name="组合 300"/>
          <p:cNvGrpSpPr/>
          <p:nvPr/>
        </p:nvGrpSpPr>
        <p:grpSpPr>
          <a:xfrm>
            <a:off x="5644631" y="3505515"/>
            <a:ext cx="6065410" cy="614652"/>
            <a:chOff x="0" y="0"/>
            <a:chExt cx="6065408" cy="614650"/>
          </a:xfrm>
        </p:grpSpPr>
        <p:sp>
          <p:nvSpPr>
            <p:cNvPr id="191" name="直接连接符 301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箭头: V 形 302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3" name="箭头: V 形 303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4" name="直接连接符 304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直接连接符 305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直接连接符 306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dirty="0" err="1"/>
                <a:t>TarsGo</a:t>
              </a:r>
              <a:r>
                <a:rPr lang="zh-CN" altLang="en-US" dirty="0"/>
                <a:t>的性能优化</a:t>
              </a:r>
            </a:p>
          </p:txBody>
        </p:sp>
        <p:sp>
          <p:nvSpPr>
            <p:cNvPr id="198" name="Google Shape;169;p18"/>
            <p:cNvSpPr txBox="1"/>
            <p:nvPr/>
          </p:nvSpPr>
          <p:spPr>
            <a:xfrm>
              <a:off x="4455336" y="0"/>
              <a:ext cx="582001" cy="614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199" name="直接连接符 309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20" name="组合 320"/>
          <p:cNvGrpSpPr/>
          <p:nvPr/>
        </p:nvGrpSpPr>
        <p:grpSpPr>
          <a:xfrm>
            <a:off x="5644630" y="4416295"/>
            <a:ext cx="6065410" cy="572432"/>
            <a:chOff x="0" y="0"/>
            <a:chExt cx="6065408" cy="572430"/>
          </a:xfrm>
        </p:grpSpPr>
        <p:sp>
          <p:nvSpPr>
            <p:cNvPr id="211" name="直接连接符 321"/>
            <p:cNvSpPr/>
            <p:nvPr/>
          </p:nvSpPr>
          <p:spPr>
            <a:xfrm>
              <a:off x="232534" y="521974"/>
              <a:ext cx="3766625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箭头: V 形 322"/>
            <p:cNvSpPr/>
            <p:nvPr/>
          </p:nvSpPr>
          <p:spPr>
            <a:xfrm flipH="1">
              <a:off x="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3" name="箭头: V 形 323"/>
            <p:cNvSpPr/>
            <p:nvPr/>
          </p:nvSpPr>
          <p:spPr>
            <a:xfrm flipH="1">
              <a:off x="123830" y="56909"/>
              <a:ext cx="465066" cy="465067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14" name="直接连接符 324"/>
            <p:cNvSpPr/>
            <p:nvPr/>
          </p:nvSpPr>
          <p:spPr>
            <a:xfrm>
              <a:off x="232534" y="56910"/>
              <a:ext cx="1883313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直接连接符 325"/>
            <p:cNvSpPr/>
            <p:nvPr/>
          </p:nvSpPr>
          <p:spPr>
            <a:xfrm>
              <a:off x="5102642" y="353907"/>
              <a:ext cx="637007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直接连接符 326"/>
            <p:cNvSpPr/>
            <p:nvPr/>
          </p:nvSpPr>
          <p:spPr>
            <a:xfrm>
              <a:off x="5241807" y="232805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Google Shape;168;p18">
              <a:hlinkClick r:id="rId2" action="ppaction://hlinksldjump"/>
            </p:cNvPr>
            <p:cNvSpPr txBox="1"/>
            <p:nvPr/>
          </p:nvSpPr>
          <p:spPr>
            <a:xfrm>
              <a:off x="540395" y="92922"/>
              <a:ext cx="3988801" cy="433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dirty="0" err="1"/>
                <a:t>TarsGo</a:t>
              </a:r>
              <a:r>
                <a:rPr lang="zh-CN" altLang="en-US" dirty="0"/>
                <a:t>的案例分享（</a:t>
              </a:r>
              <a:r>
                <a:rPr lang="en-US" altLang="zh-CN" dirty="0"/>
                <a:t>By</a:t>
              </a:r>
              <a:r>
                <a:rPr lang="zh-CN" altLang="en-US" dirty="0"/>
                <a:t> </a:t>
              </a:r>
              <a:r>
                <a:rPr lang="en-US" altLang="zh-CN" dirty="0"/>
                <a:t>LBB</a:t>
              </a:r>
              <a:r>
                <a:rPr lang="zh-CN" altLang="en-US" dirty="0"/>
                <a:t>）</a:t>
              </a:r>
              <a:endParaRPr dirty="0"/>
            </a:p>
          </p:txBody>
        </p:sp>
        <p:sp>
          <p:nvSpPr>
            <p:cNvPr id="218" name="Google Shape;169;p18"/>
            <p:cNvSpPr txBox="1"/>
            <p:nvPr/>
          </p:nvSpPr>
          <p:spPr>
            <a:xfrm>
              <a:off x="4455336" y="0"/>
              <a:ext cx="582001" cy="572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>
                <a:lnSpc>
                  <a:spcPct val="90000"/>
                </a:lnSpc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0</a:t>
              </a:r>
              <a:r>
                <a:rPr lang="en-US" altLang="zh-CN" dirty="0"/>
                <a:t>5</a:t>
              </a:r>
              <a:endParaRPr dirty="0"/>
            </a:p>
          </p:txBody>
        </p:sp>
        <p:sp>
          <p:nvSpPr>
            <p:cNvPr id="219" name="直接连接符 329"/>
            <p:cNvSpPr/>
            <p:nvPr/>
          </p:nvSpPr>
          <p:spPr>
            <a:xfrm>
              <a:off x="4999530" y="163650"/>
              <a:ext cx="823601" cy="1"/>
            </a:xfrm>
            <a:prstGeom prst="line">
              <a:avLst/>
            </a:prstGeom>
            <a:noFill/>
            <a:ln w="6350" cap="flat">
              <a:solidFill>
                <a:srgbClr val="FF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3" name="组合 374"/>
          <p:cNvGrpSpPr/>
          <p:nvPr/>
        </p:nvGrpSpPr>
        <p:grpSpPr>
          <a:xfrm>
            <a:off x="910794" y="-4110573"/>
            <a:ext cx="3341601" cy="14061400"/>
            <a:chOff x="0" y="0"/>
            <a:chExt cx="3341599" cy="14061399"/>
          </a:xfrm>
        </p:grpSpPr>
        <p:grpSp>
          <p:nvGrpSpPr>
            <p:cNvPr id="261" name="组合 4"/>
            <p:cNvGrpSpPr/>
            <p:nvPr/>
          </p:nvGrpSpPr>
          <p:grpSpPr>
            <a:xfrm>
              <a:off x="-1" y="0"/>
              <a:ext cx="3341601" cy="6670245"/>
              <a:chOff x="0" y="0"/>
              <a:chExt cx="3341599" cy="6670244"/>
            </a:xfrm>
          </p:grpSpPr>
          <p:sp>
            <p:nvSpPr>
              <p:cNvPr id="221" name="直接连接符 5"/>
              <p:cNvSpPr/>
              <p:nvPr/>
            </p:nvSpPr>
            <p:spPr>
              <a:xfrm flipH="1">
                <a:off x="162796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直接连接符 6"/>
              <p:cNvSpPr/>
              <p:nvPr/>
            </p:nvSpPr>
            <p:spPr>
              <a:xfrm flipH="1">
                <a:off x="154227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直接连接符 7"/>
              <p:cNvSpPr/>
              <p:nvPr/>
            </p:nvSpPr>
            <p:spPr>
              <a:xfrm flipH="1">
                <a:off x="145659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直接连接符 8"/>
              <p:cNvSpPr/>
              <p:nvPr/>
            </p:nvSpPr>
            <p:spPr>
              <a:xfrm flipH="1">
                <a:off x="137091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直接连接符 9"/>
              <p:cNvSpPr/>
              <p:nvPr/>
            </p:nvSpPr>
            <p:spPr>
              <a:xfrm flipH="1">
                <a:off x="128523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直接连接符 10"/>
              <p:cNvSpPr/>
              <p:nvPr/>
            </p:nvSpPr>
            <p:spPr>
              <a:xfrm flipH="1">
                <a:off x="119954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直接连接符 11"/>
              <p:cNvSpPr/>
              <p:nvPr/>
            </p:nvSpPr>
            <p:spPr>
              <a:xfrm flipH="1">
                <a:off x="111386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直接连接符 12"/>
              <p:cNvSpPr/>
              <p:nvPr/>
            </p:nvSpPr>
            <p:spPr>
              <a:xfrm flipH="1">
                <a:off x="102818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直接连接符 13"/>
              <p:cNvSpPr/>
              <p:nvPr/>
            </p:nvSpPr>
            <p:spPr>
              <a:xfrm flipH="1">
                <a:off x="94250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直接连接符 14"/>
              <p:cNvSpPr/>
              <p:nvPr/>
            </p:nvSpPr>
            <p:spPr>
              <a:xfrm flipH="1">
                <a:off x="8568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直接连接符 15"/>
              <p:cNvSpPr/>
              <p:nvPr/>
            </p:nvSpPr>
            <p:spPr>
              <a:xfrm flipH="1">
                <a:off x="77113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直接连接符 16"/>
              <p:cNvSpPr/>
              <p:nvPr/>
            </p:nvSpPr>
            <p:spPr>
              <a:xfrm flipH="1">
                <a:off x="6854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直接连接符 17"/>
              <p:cNvSpPr/>
              <p:nvPr/>
            </p:nvSpPr>
            <p:spPr>
              <a:xfrm flipH="1">
                <a:off x="5997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直接连接符 18"/>
              <p:cNvSpPr/>
              <p:nvPr/>
            </p:nvSpPr>
            <p:spPr>
              <a:xfrm flipH="1">
                <a:off x="5140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直接连接符 19"/>
              <p:cNvSpPr/>
              <p:nvPr/>
            </p:nvSpPr>
            <p:spPr>
              <a:xfrm flipH="1">
                <a:off x="4284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直接连接符 20"/>
              <p:cNvSpPr/>
              <p:nvPr/>
            </p:nvSpPr>
            <p:spPr>
              <a:xfrm flipH="1">
                <a:off x="3427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直接连接符 21"/>
              <p:cNvSpPr/>
              <p:nvPr/>
            </p:nvSpPr>
            <p:spPr>
              <a:xfrm flipH="1">
                <a:off x="2570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直接连接符 22"/>
              <p:cNvSpPr/>
              <p:nvPr/>
            </p:nvSpPr>
            <p:spPr>
              <a:xfrm flipH="1">
                <a:off x="17136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直接连接符 23"/>
              <p:cNvSpPr/>
              <p:nvPr/>
            </p:nvSpPr>
            <p:spPr>
              <a:xfrm flipH="1">
                <a:off x="8568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直接连接符 24"/>
              <p:cNvSpPr/>
              <p:nvPr/>
            </p:nvSpPr>
            <p:spPr>
              <a:xfrm flipH="1">
                <a:off x="-1" y="0"/>
                <a:ext cx="2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直接连接符 25"/>
              <p:cNvSpPr/>
              <p:nvPr/>
            </p:nvSpPr>
            <p:spPr>
              <a:xfrm flipH="1">
                <a:off x="33415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直接连接符 26"/>
              <p:cNvSpPr/>
              <p:nvPr/>
            </p:nvSpPr>
            <p:spPr>
              <a:xfrm flipH="1">
                <a:off x="325592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直接连接符 27"/>
              <p:cNvSpPr/>
              <p:nvPr/>
            </p:nvSpPr>
            <p:spPr>
              <a:xfrm flipH="1">
                <a:off x="317023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直接连接符 28"/>
              <p:cNvSpPr/>
              <p:nvPr/>
            </p:nvSpPr>
            <p:spPr>
              <a:xfrm flipH="1">
                <a:off x="30845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5" name="直接连接符 29"/>
              <p:cNvSpPr/>
              <p:nvPr/>
            </p:nvSpPr>
            <p:spPr>
              <a:xfrm flipH="1">
                <a:off x="29988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6" name="直接连接符 30"/>
              <p:cNvSpPr/>
              <p:nvPr/>
            </p:nvSpPr>
            <p:spPr>
              <a:xfrm flipH="1">
                <a:off x="29131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7" name="直接连接符 31"/>
              <p:cNvSpPr/>
              <p:nvPr/>
            </p:nvSpPr>
            <p:spPr>
              <a:xfrm flipH="1">
                <a:off x="28275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直接连接符 32"/>
              <p:cNvSpPr/>
              <p:nvPr/>
            </p:nvSpPr>
            <p:spPr>
              <a:xfrm flipH="1">
                <a:off x="27418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直接连接符 33"/>
              <p:cNvSpPr/>
              <p:nvPr/>
            </p:nvSpPr>
            <p:spPr>
              <a:xfrm flipH="1">
                <a:off x="265614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0" name="直接连接符 34"/>
              <p:cNvSpPr/>
              <p:nvPr/>
            </p:nvSpPr>
            <p:spPr>
              <a:xfrm flipH="1">
                <a:off x="257046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1" name="直接连接符 35"/>
              <p:cNvSpPr/>
              <p:nvPr/>
            </p:nvSpPr>
            <p:spPr>
              <a:xfrm flipH="1">
                <a:off x="248478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直接连接符 36"/>
              <p:cNvSpPr/>
              <p:nvPr/>
            </p:nvSpPr>
            <p:spPr>
              <a:xfrm flipH="1">
                <a:off x="23990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直接连接符 37"/>
              <p:cNvSpPr/>
              <p:nvPr/>
            </p:nvSpPr>
            <p:spPr>
              <a:xfrm flipH="1">
                <a:off x="231341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直接连接符 38"/>
              <p:cNvSpPr/>
              <p:nvPr/>
            </p:nvSpPr>
            <p:spPr>
              <a:xfrm flipH="1">
                <a:off x="222773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5" name="直接连接符 39"/>
              <p:cNvSpPr/>
              <p:nvPr/>
            </p:nvSpPr>
            <p:spPr>
              <a:xfrm flipH="1">
                <a:off x="214205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6" name="直接连接符 40"/>
              <p:cNvSpPr/>
              <p:nvPr/>
            </p:nvSpPr>
            <p:spPr>
              <a:xfrm flipH="1">
                <a:off x="205637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直接连接符 41"/>
              <p:cNvSpPr/>
              <p:nvPr/>
            </p:nvSpPr>
            <p:spPr>
              <a:xfrm flipH="1">
                <a:off x="197068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直接连接符 42"/>
              <p:cNvSpPr/>
              <p:nvPr/>
            </p:nvSpPr>
            <p:spPr>
              <a:xfrm flipH="1">
                <a:off x="188500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直接连接符 43"/>
              <p:cNvSpPr/>
              <p:nvPr/>
            </p:nvSpPr>
            <p:spPr>
              <a:xfrm flipH="1">
                <a:off x="179932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0" name="直接连接符 44"/>
              <p:cNvSpPr/>
              <p:nvPr/>
            </p:nvSpPr>
            <p:spPr>
              <a:xfrm flipH="1">
                <a:off x="171364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02" name="组合 333"/>
            <p:cNvGrpSpPr/>
            <p:nvPr/>
          </p:nvGrpSpPr>
          <p:grpSpPr>
            <a:xfrm>
              <a:off x="0" y="7391155"/>
              <a:ext cx="3341600" cy="6670245"/>
              <a:chOff x="0" y="0"/>
              <a:chExt cx="3341599" cy="6670244"/>
            </a:xfrm>
          </p:grpSpPr>
          <p:sp>
            <p:nvSpPr>
              <p:cNvPr id="262" name="直接连接符 334"/>
              <p:cNvSpPr/>
              <p:nvPr/>
            </p:nvSpPr>
            <p:spPr>
              <a:xfrm flipH="1">
                <a:off x="162796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3" name="直接连接符 335"/>
              <p:cNvSpPr/>
              <p:nvPr/>
            </p:nvSpPr>
            <p:spPr>
              <a:xfrm flipH="1">
                <a:off x="154227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4" name="直接连接符 336"/>
              <p:cNvSpPr/>
              <p:nvPr/>
            </p:nvSpPr>
            <p:spPr>
              <a:xfrm flipH="1">
                <a:off x="145659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5" name="直接连接符 337"/>
              <p:cNvSpPr/>
              <p:nvPr/>
            </p:nvSpPr>
            <p:spPr>
              <a:xfrm flipH="1">
                <a:off x="137091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6" name="直接连接符 338"/>
              <p:cNvSpPr/>
              <p:nvPr/>
            </p:nvSpPr>
            <p:spPr>
              <a:xfrm flipH="1">
                <a:off x="128523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7" name="直接连接符 339"/>
              <p:cNvSpPr/>
              <p:nvPr/>
            </p:nvSpPr>
            <p:spPr>
              <a:xfrm flipH="1">
                <a:off x="119954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8" name="直接连接符 340"/>
              <p:cNvSpPr/>
              <p:nvPr/>
            </p:nvSpPr>
            <p:spPr>
              <a:xfrm flipH="1">
                <a:off x="111386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9" name="直接连接符 341"/>
              <p:cNvSpPr/>
              <p:nvPr/>
            </p:nvSpPr>
            <p:spPr>
              <a:xfrm flipH="1">
                <a:off x="102818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0" name="直接连接符 342"/>
              <p:cNvSpPr/>
              <p:nvPr/>
            </p:nvSpPr>
            <p:spPr>
              <a:xfrm flipH="1">
                <a:off x="94250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1" name="直接连接符 343"/>
              <p:cNvSpPr/>
              <p:nvPr/>
            </p:nvSpPr>
            <p:spPr>
              <a:xfrm flipH="1">
                <a:off x="8568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2" name="直接连接符 344"/>
              <p:cNvSpPr/>
              <p:nvPr/>
            </p:nvSpPr>
            <p:spPr>
              <a:xfrm flipH="1">
                <a:off x="77113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3" name="直接连接符 345"/>
              <p:cNvSpPr/>
              <p:nvPr/>
            </p:nvSpPr>
            <p:spPr>
              <a:xfrm flipH="1">
                <a:off x="68545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4" name="直接连接符 346"/>
              <p:cNvSpPr/>
              <p:nvPr/>
            </p:nvSpPr>
            <p:spPr>
              <a:xfrm flipH="1">
                <a:off x="59977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5" name="直接连接符 347"/>
              <p:cNvSpPr/>
              <p:nvPr/>
            </p:nvSpPr>
            <p:spPr>
              <a:xfrm flipH="1">
                <a:off x="5140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6" name="直接连接符 348"/>
              <p:cNvSpPr/>
              <p:nvPr/>
            </p:nvSpPr>
            <p:spPr>
              <a:xfrm flipH="1">
                <a:off x="4284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7" name="直接连接符 349"/>
              <p:cNvSpPr/>
              <p:nvPr/>
            </p:nvSpPr>
            <p:spPr>
              <a:xfrm flipH="1">
                <a:off x="3427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8" name="直接连接符 350"/>
              <p:cNvSpPr/>
              <p:nvPr/>
            </p:nvSpPr>
            <p:spPr>
              <a:xfrm flipH="1">
                <a:off x="2570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9" name="直接连接符 351"/>
              <p:cNvSpPr/>
              <p:nvPr/>
            </p:nvSpPr>
            <p:spPr>
              <a:xfrm flipH="1">
                <a:off x="17136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0" name="直接连接符 352"/>
              <p:cNvSpPr/>
              <p:nvPr/>
            </p:nvSpPr>
            <p:spPr>
              <a:xfrm flipH="1">
                <a:off x="8568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1" name="直接连接符 353"/>
              <p:cNvSpPr/>
              <p:nvPr/>
            </p:nvSpPr>
            <p:spPr>
              <a:xfrm flipH="1">
                <a:off x="-1" y="0"/>
                <a:ext cx="2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2" name="直接连接符 354"/>
              <p:cNvSpPr/>
              <p:nvPr/>
            </p:nvSpPr>
            <p:spPr>
              <a:xfrm flipH="1">
                <a:off x="33415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3" name="直接连接符 355"/>
              <p:cNvSpPr/>
              <p:nvPr/>
            </p:nvSpPr>
            <p:spPr>
              <a:xfrm flipH="1">
                <a:off x="325592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4" name="直接连接符 356"/>
              <p:cNvSpPr/>
              <p:nvPr/>
            </p:nvSpPr>
            <p:spPr>
              <a:xfrm flipH="1">
                <a:off x="317023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5" name="直接连接符 357"/>
              <p:cNvSpPr/>
              <p:nvPr/>
            </p:nvSpPr>
            <p:spPr>
              <a:xfrm flipH="1">
                <a:off x="308455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6" name="直接连接符 358"/>
              <p:cNvSpPr/>
              <p:nvPr/>
            </p:nvSpPr>
            <p:spPr>
              <a:xfrm flipH="1">
                <a:off x="299887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7" name="直接连接符 359"/>
              <p:cNvSpPr/>
              <p:nvPr/>
            </p:nvSpPr>
            <p:spPr>
              <a:xfrm flipH="1">
                <a:off x="291319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直接连接符 360"/>
              <p:cNvSpPr/>
              <p:nvPr/>
            </p:nvSpPr>
            <p:spPr>
              <a:xfrm flipH="1">
                <a:off x="2827510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直接连接符 361"/>
              <p:cNvSpPr/>
              <p:nvPr/>
            </p:nvSpPr>
            <p:spPr>
              <a:xfrm flipH="1">
                <a:off x="2741828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直接连接符 362"/>
              <p:cNvSpPr/>
              <p:nvPr/>
            </p:nvSpPr>
            <p:spPr>
              <a:xfrm flipH="1">
                <a:off x="265614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直接连接符 363"/>
              <p:cNvSpPr/>
              <p:nvPr/>
            </p:nvSpPr>
            <p:spPr>
              <a:xfrm flipH="1">
                <a:off x="257046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2" name="直接连接符 364"/>
              <p:cNvSpPr/>
              <p:nvPr/>
            </p:nvSpPr>
            <p:spPr>
              <a:xfrm flipH="1">
                <a:off x="248478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3" name="直接连接符 365"/>
              <p:cNvSpPr/>
              <p:nvPr/>
            </p:nvSpPr>
            <p:spPr>
              <a:xfrm flipH="1">
                <a:off x="2399099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直接连接符 366"/>
              <p:cNvSpPr/>
              <p:nvPr/>
            </p:nvSpPr>
            <p:spPr>
              <a:xfrm flipH="1">
                <a:off x="2313417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5" name="直接连接符 367"/>
              <p:cNvSpPr/>
              <p:nvPr/>
            </p:nvSpPr>
            <p:spPr>
              <a:xfrm flipH="1">
                <a:off x="2227735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6" name="直接连接符 368"/>
              <p:cNvSpPr/>
              <p:nvPr/>
            </p:nvSpPr>
            <p:spPr>
              <a:xfrm flipH="1">
                <a:off x="2142053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7" name="直接连接符 369"/>
              <p:cNvSpPr/>
              <p:nvPr/>
            </p:nvSpPr>
            <p:spPr>
              <a:xfrm flipH="1">
                <a:off x="2056371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8" name="直接连接符 370"/>
              <p:cNvSpPr/>
              <p:nvPr/>
            </p:nvSpPr>
            <p:spPr>
              <a:xfrm flipH="1">
                <a:off x="1970689" y="0"/>
                <a:ext cx="1" cy="6670244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9" name="直接连接符 371"/>
              <p:cNvSpPr/>
              <p:nvPr/>
            </p:nvSpPr>
            <p:spPr>
              <a:xfrm flipH="1">
                <a:off x="1885006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0" name="直接连接符 372"/>
              <p:cNvSpPr/>
              <p:nvPr/>
            </p:nvSpPr>
            <p:spPr>
              <a:xfrm flipH="1">
                <a:off x="1799324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1" name="直接连接符 373"/>
              <p:cNvSpPr/>
              <p:nvPr/>
            </p:nvSpPr>
            <p:spPr>
              <a:xfrm flipH="1">
                <a:off x="1713642" y="0"/>
                <a:ext cx="1" cy="6670245"/>
              </a:xfrm>
              <a:prstGeom prst="line">
                <a:avLst/>
              </a:prstGeom>
              <a:noFill/>
              <a:ln w="19050" cap="flat">
                <a:solidFill>
                  <a:srgbClr val="FFFFFF">
                    <a:alpha val="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304" name="图片 331" descr="图片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0" y="1192637"/>
            <a:ext cx="3942889" cy="3852037"/>
          </a:xfrm>
          <a:prstGeom prst="rect">
            <a:avLst/>
          </a:prstGeom>
          <a:ln w="12700">
            <a:miter lim="400000"/>
          </a:ln>
          <a:effectLst>
            <a:outerShdw blurRad="215900" dist="114300" dir="14820000" rotWithShape="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140834" y="238515"/>
            <a:ext cx="624626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/>
              <a:t>Net</a:t>
            </a:r>
            <a:r>
              <a:rPr lang="zh-CN" altLang="en-US" dirty="0"/>
              <a:t>包的</a:t>
            </a:r>
            <a:r>
              <a:rPr lang="en-US" altLang="zh-CN" dirty="0" err="1"/>
              <a:t>SetDeadline</a:t>
            </a:r>
            <a:r>
              <a:rPr lang="zh-CN" altLang="en-US" dirty="0"/>
              <a:t>调用性能问题</a:t>
            </a:r>
            <a:endParaRPr lang="zh-CN" altLang="en-US" dirty="0">
              <a:latin typeface="微软雅黑 Light"/>
              <a:ea typeface="微软雅黑 Light"/>
              <a:cs typeface="微软雅黑 Light"/>
              <a:sym typeface="微软雅黑 Light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EEEA9C52-7AF7-3349-AE5C-EBA97DA6D0C3}"/>
              </a:ext>
            </a:extLst>
          </p:cNvPr>
          <p:cNvSpPr txBox="1"/>
          <p:nvPr/>
        </p:nvSpPr>
        <p:spPr>
          <a:xfrm>
            <a:off x="1109784" y="1258715"/>
            <a:ext cx="5595816" cy="3023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91" dirty="0">
                <a:latin typeface="Songti SC" panose="02010600040101010101" pitchFamily="2" charset="-122"/>
                <a:ea typeface="Songti SC" panose="02010600040101010101" pitchFamily="2" charset="-122"/>
              </a:rPr>
              <a:t>问题：</a:t>
            </a:r>
            <a:endParaRPr lang="en-US" altLang="zh-CN" sz="199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使用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pacakge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 net 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SetDeadline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 /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SetWriteDeadline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/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SetReadDeadline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等相关调用，当并发很大时，性能低下</a:t>
            </a:r>
          </a:p>
          <a:p>
            <a:r>
              <a:rPr lang="zh-CN" altLang="en-US" sz="1991" dirty="0">
                <a:latin typeface="Songti SC" panose="02010600040101010101" pitchFamily="2" charset="-122"/>
                <a:ea typeface="Songti SC" panose="02010600040101010101" pitchFamily="2" charset="-122"/>
              </a:rPr>
              <a:t>解决方案：</a:t>
            </a:r>
            <a:endParaRPr lang="en-US" altLang="zh-CN" sz="1991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通过 </a:t>
            </a:r>
            <a:r>
              <a:rPr lang="en-US" altLang="zh-CN" sz="1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Sysfd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，设置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socket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的读写超时</a:t>
            </a: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通过修改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Go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源码的获取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socket fd</a:t>
            </a:r>
          </a:p>
          <a:p>
            <a:pPr lvl="1"/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社区提</a:t>
            </a: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issue</a:t>
            </a:r>
            <a:r>
              <a:rPr lang="zh-CN" altLang="en-US" sz="1400" dirty="0">
                <a:latin typeface="Songti SC" panose="02010600040101010101" pitchFamily="2" charset="-122"/>
                <a:ea typeface="Songti SC" panose="02010600040101010101" pitchFamily="2" charset="-122"/>
              </a:rPr>
              <a:t>推动官方解决</a:t>
            </a:r>
            <a:endParaRPr lang="en-US" altLang="zh-CN" sz="1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25122" lvl="1" indent="0">
              <a:buNone/>
            </a:pPr>
            <a:r>
              <a:rPr lang="en-US" altLang="zh-CN" sz="1400" dirty="0">
                <a:latin typeface="Songti SC" panose="02010600040101010101" pitchFamily="2" charset="-122"/>
                <a:ea typeface="Songti SC" panose="02010600040101010101" pitchFamily="2" charset="-122"/>
                <a:sym typeface="+mn-ea"/>
              </a:rPr>
              <a:t>https://github.com/golang/go/issues/25729</a:t>
            </a:r>
            <a:endParaRPr lang="en-US" altLang="zh-CN" sz="1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endParaRPr lang="en-US" altLang="zh-CN" sz="1138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endParaRPr lang="zh-CN" altLang="en-US" sz="1138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1"/>
            <a:endParaRPr lang="zh-CN" altLang="en-US" sz="1138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F3109-1772-EA49-A58A-E35CE4B2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184" y="644663"/>
            <a:ext cx="3674032" cy="415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A15F12-3E7E-AB43-B12B-26724391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6" y="4282089"/>
            <a:ext cx="9144000" cy="16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779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358054" y="175453"/>
            <a:ext cx="173380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/>
              <a:t>其它优化</a:t>
            </a:r>
            <a:endParaRPr lang="zh-CN" altLang="en-US" dirty="0">
              <a:latin typeface="微软雅黑 Light"/>
              <a:ea typeface="微软雅黑 Light"/>
              <a:cs typeface="微软雅黑 Light"/>
              <a:sym typeface="微软雅黑 Light"/>
            </a:endParaRPr>
          </a:p>
        </p:txBody>
      </p:sp>
      <p:grpSp>
        <p:nvGrpSpPr>
          <p:cNvPr id="7" name="组合 35">
            <a:extLst>
              <a:ext uri="{FF2B5EF4-FFF2-40B4-BE49-F238E27FC236}">
                <a16:creationId xmlns:a16="http://schemas.microsoft.com/office/drawing/2014/main" id="{C3F87278-BA87-5A49-BC86-4C9AE7DB541D}"/>
              </a:ext>
            </a:extLst>
          </p:cNvPr>
          <p:cNvGrpSpPr/>
          <p:nvPr/>
        </p:nvGrpSpPr>
        <p:grpSpPr>
          <a:xfrm>
            <a:off x="6701347" y="2687462"/>
            <a:ext cx="738467" cy="715704"/>
            <a:chOff x="9285768" y="2828259"/>
            <a:chExt cx="91440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BABBC52-1D0B-AC45-913A-6AA5163342F7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grpFill/>
            <a:ln w="9525" algn="ctr">
              <a:solidFill>
                <a:schemeClr val="accent1"/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  <p:sp>
          <p:nvSpPr>
            <p:cNvPr id="11" name="statistics-on-laptop_82095">
              <a:extLst>
                <a:ext uri="{FF2B5EF4-FFF2-40B4-BE49-F238E27FC236}">
                  <a16:creationId xmlns:a16="http://schemas.microsoft.com/office/drawing/2014/main" id="{0D360FF7-37C7-0B4F-9613-B5D7ED8FC0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grpFill/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05C777-30FA-0445-BF1B-DD6529EC6864}"/>
              </a:ext>
            </a:extLst>
          </p:cNvPr>
          <p:cNvGrpSpPr/>
          <p:nvPr/>
        </p:nvGrpSpPr>
        <p:grpSpPr>
          <a:xfrm>
            <a:off x="2394556" y="3778745"/>
            <a:ext cx="2511010" cy="1456119"/>
            <a:chOff x="1818113" y="1981592"/>
            <a:chExt cx="3109230" cy="18603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3927B5-16DB-4742-A4A5-DF976FE04143}"/>
                </a:ext>
              </a:extLst>
            </p:cNvPr>
            <p:cNvSpPr/>
            <p:nvPr/>
          </p:nvSpPr>
          <p:spPr>
            <a:xfrm>
              <a:off x="1818114" y="2334216"/>
              <a:ext cx="3109229" cy="1507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>
                <a:lnSpc>
                  <a:spcPct val="150000"/>
                </a:lnSpc>
              </a:pPr>
              <a:r>
                <a:rPr lang="en-US" altLang="zh-CN" sz="1400" dirty="0">
                  <a:ea typeface="Songti SC" panose="02010600040101010101" pitchFamily="2" charset="-122"/>
                  <a:sym typeface="+mn-lt"/>
                </a:rPr>
                <a:t>Go</a:t>
              </a:r>
              <a:r>
                <a:rPr lang="zh-CN" altLang="en-US" sz="1400" dirty="0">
                  <a:ea typeface="Songti SC" panose="02010600040101010101" pitchFamily="2" charset="-122"/>
                  <a:sym typeface="+mn-lt"/>
                </a:rPr>
                <a:t>的协程虽然足够轻量和高效，但高并发下频繁的创建和销毁协程，还是会带来一定的性能损耗</a:t>
              </a:r>
              <a:endParaRPr lang="zh-CN" altLang="en-US" sz="1400" dirty="0">
                <a:ea typeface="Songti SC" panose="0201060004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57A1964-B1C0-7B49-B6C6-9A36E263D4FB}"/>
                </a:ext>
              </a:extLst>
            </p:cNvPr>
            <p:cNvSpPr/>
            <p:nvPr/>
          </p:nvSpPr>
          <p:spPr>
            <a:xfrm>
              <a:off x="1818113" y="1981592"/>
              <a:ext cx="2241975" cy="393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采用协程池</a:t>
              </a:r>
              <a:endParaRPr lang="zh-CN" altLang="en-US" sz="1400" dirty="0">
                <a:solidFill>
                  <a:schemeClr val="accent2">
                    <a:lumMod val="75000"/>
                  </a:schemeClr>
                </a:solidFill>
                <a:ea typeface="Songti SC" panose="02010600040101010101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3037D7-5947-0242-9C97-C0A771A0A7C2}"/>
              </a:ext>
            </a:extLst>
          </p:cNvPr>
          <p:cNvGrpSpPr/>
          <p:nvPr/>
        </p:nvGrpSpPr>
        <p:grpSpPr>
          <a:xfrm>
            <a:off x="531023" y="1251670"/>
            <a:ext cx="2523573" cy="1311363"/>
            <a:chOff x="1803192" y="1945522"/>
            <a:chExt cx="3124786" cy="16754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330D35F-6BED-CB42-9C1F-0DF4AD032CB0}"/>
                </a:ext>
              </a:extLst>
            </p:cNvPr>
            <p:cNvSpPr/>
            <p:nvPr/>
          </p:nvSpPr>
          <p:spPr>
            <a:xfrm>
              <a:off x="1818749" y="2306275"/>
              <a:ext cx="3109229" cy="1314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>
                <a:lnSpc>
                  <a:spcPct val="150000"/>
                </a:lnSpc>
              </a:pPr>
              <a:r>
                <a:rPr lang="zh-CN" altLang="en-US" sz="1400" dirty="0">
                  <a:ea typeface="Songti SC" panose="02010600040101010101" pitchFamily="2" charset="-122"/>
                  <a:sym typeface="+mn-lt"/>
                </a:rPr>
                <a:t>采用长连接，设置较大的读写</a:t>
              </a:r>
              <a:r>
                <a:rPr lang="en-US" altLang="zh-CN" sz="1400" dirty="0">
                  <a:ea typeface="Songti SC" panose="02010600040101010101" pitchFamily="2" charset="-122"/>
                  <a:sym typeface="+mn-lt"/>
                </a:rPr>
                <a:t>buffer</a:t>
              </a:r>
              <a:r>
                <a:rPr lang="zh-CN" altLang="en-US" sz="1400" dirty="0">
                  <a:ea typeface="Songti SC" panose="02010600040101010101" pitchFamily="2" charset="-122"/>
                  <a:sym typeface="+mn-lt"/>
                </a:rPr>
                <a:t>，有选择地设置</a:t>
              </a:r>
              <a:r>
                <a:rPr lang="en-US" altLang="zh-CN" sz="1400" dirty="0" err="1">
                  <a:ea typeface="Songti SC" panose="02010600040101010101" pitchFamily="2" charset="-122"/>
                  <a:sym typeface="+mn-lt"/>
                </a:rPr>
                <a:t>tcpNodelay</a:t>
              </a:r>
              <a:endParaRPr sz="1400" dirty="0">
                <a:ea typeface="Songti SC" panose="02010600040101010101" pitchFamily="2" charset="-122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77D616-527C-1B47-97B1-1A7CE3EC400E}"/>
                </a:ext>
              </a:extLst>
            </p:cNvPr>
            <p:cNvSpPr/>
            <p:nvPr/>
          </p:nvSpPr>
          <p:spPr>
            <a:xfrm>
              <a:off x="1803192" y="1945522"/>
              <a:ext cx="2241971" cy="393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/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TCP</a:t>
              </a:r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连接优化</a:t>
              </a:r>
              <a:endParaRPr lang="en-US" altLang="zh-CN" sz="1400" dirty="0">
                <a:solidFill>
                  <a:schemeClr val="accent2">
                    <a:lumMod val="75000"/>
                  </a:schemeClr>
                </a:solidFill>
                <a:ea typeface="Songti SC" panose="02010600040101010101" pitchFamily="2" charset="-122"/>
                <a:sym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11092CC-0A4B-6849-A16E-58BA404F835C}"/>
              </a:ext>
            </a:extLst>
          </p:cNvPr>
          <p:cNvGrpSpPr/>
          <p:nvPr/>
        </p:nvGrpSpPr>
        <p:grpSpPr>
          <a:xfrm>
            <a:off x="6413672" y="3744957"/>
            <a:ext cx="2564988" cy="1458579"/>
            <a:chOff x="866530" y="1981591"/>
            <a:chExt cx="3176066" cy="186351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049DAD6-DD13-4A44-A840-285BB69DA674}"/>
                </a:ext>
              </a:extLst>
            </p:cNvPr>
            <p:cNvSpPr/>
            <p:nvPr/>
          </p:nvSpPr>
          <p:spPr>
            <a:xfrm>
              <a:off x="933366" y="2337359"/>
              <a:ext cx="3109230" cy="1507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>
                <a:lnSpc>
                  <a:spcPct val="150000"/>
                </a:lnSpc>
              </a:pPr>
              <a:r>
                <a:rPr lang="zh-CN" altLang="en-US" sz="1400" dirty="0">
                  <a:ea typeface="Songti SC" panose="02010600040101010101" pitchFamily="2" charset="-122"/>
                  <a:sym typeface="+mn-lt"/>
                </a:rPr>
                <a:t>特别是大结构体，在函数设计的时候，函数参数使用指针而不是值传递，会有不错的性能提升</a:t>
              </a:r>
              <a:endParaRPr lang="zh-CN" altLang="en-US" sz="1400" dirty="0">
                <a:ea typeface="Songti SC" panose="02010600040101010101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9C3B-7773-6D49-BC11-BDA77D6D0E88}"/>
                </a:ext>
              </a:extLst>
            </p:cNvPr>
            <p:cNvSpPr/>
            <p:nvPr/>
          </p:nvSpPr>
          <p:spPr>
            <a:xfrm>
              <a:off x="866530" y="1981591"/>
              <a:ext cx="2524735" cy="393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使用指针而不是值传递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A1C92B-C144-CF40-987A-B97A4CA92CE4}"/>
              </a:ext>
            </a:extLst>
          </p:cNvPr>
          <p:cNvGrpSpPr/>
          <p:nvPr/>
        </p:nvGrpSpPr>
        <p:grpSpPr>
          <a:xfrm>
            <a:off x="4126205" y="1031555"/>
            <a:ext cx="2511009" cy="1691912"/>
            <a:chOff x="1300644" y="2025659"/>
            <a:chExt cx="3109229" cy="216162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8280291-4504-4841-8982-05B0C3ED1710}"/>
                </a:ext>
              </a:extLst>
            </p:cNvPr>
            <p:cNvSpPr/>
            <p:nvPr/>
          </p:nvSpPr>
          <p:spPr>
            <a:xfrm>
              <a:off x="1300644" y="2320346"/>
              <a:ext cx="3109229" cy="186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>
                <a:lnSpc>
                  <a:spcPct val="150000"/>
                </a:lnSpc>
              </a:pPr>
              <a:r>
                <a:rPr lang="en-US" altLang="zh-CN" sz="1400" dirty="0" err="1">
                  <a:ea typeface="Songti SC" panose="02010600040101010101" pitchFamily="2" charset="-122"/>
                  <a:sym typeface="+mn-lt"/>
                </a:rPr>
                <a:t>chan</a:t>
              </a:r>
              <a:r>
                <a:rPr lang="zh-CN" altLang="en-US" sz="1400" dirty="0">
                  <a:ea typeface="Songti SC" panose="02010600040101010101" pitchFamily="2" charset="-122"/>
                  <a:sym typeface="+mn-lt"/>
                </a:rPr>
                <a:t>在读取和写入的时候，存在锁的开销，当并发大时，会影响整体性能</a:t>
              </a:r>
              <a:endParaRPr lang="en-US" altLang="zh-CN" sz="1400" dirty="0">
                <a:ea typeface="Songti SC" panose="02010600040101010101" pitchFamily="2" charset="-122"/>
                <a:sym typeface="+mn-lt"/>
              </a:endParaRPr>
            </a:p>
            <a:p>
              <a:pPr defTabSz="685466">
                <a:lnSpc>
                  <a:spcPct val="150000"/>
                </a:lnSpc>
              </a:pPr>
              <a:r>
                <a:rPr lang="zh-CN" altLang="en-US" sz="1400" dirty="0">
                  <a:ea typeface="Songti SC" panose="02010600040101010101" pitchFamily="2" charset="-122"/>
                </a:rPr>
                <a:t>个别场景用原子加减替代</a:t>
              </a:r>
              <a:endParaRPr lang="en-US" altLang="zh-CN" sz="1400" dirty="0">
                <a:ea typeface="Songti SC" panose="02010600040101010101" pitchFamily="2" charset="-122"/>
              </a:endParaRPr>
            </a:p>
            <a:p>
              <a:pPr defTabSz="685466">
                <a:lnSpc>
                  <a:spcPct val="150000"/>
                </a:lnSpc>
              </a:pPr>
              <a:endParaRPr lang="zh-CN" altLang="en-US" sz="1400" dirty="0">
                <a:ea typeface="Songti SC" panose="0201060004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F7E64F8-8583-5142-9A62-3F5E81FF812B}"/>
                </a:ext>
              </a:extLst>
            </p:cNvPr>
            <p:cNvSpPr/>
            <p:nvPr/>
          </p:nvSpPr>
          <p:spPr>
            <a:xfrm>
              <a:off x="1300644" y="2025659"/>
              <a:ext cx="2911843" cy="393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466"/>
              <a:r>
                <a:rPr lang="zh-CN" altLang="en-US" sz="1400" dirty="0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尽量避免多协程竞争</a:t>
              </a:r>
              <a:r>
                <a:rPr lang="en-US" altLang="zh-CN" sz="1400" dirty="0" err="1">
                  <a:solidFill>
                    <a:schemeClr val="accent2">
                      <a:lumMod val="75000"/>
                    </a:schemeClr>
                  </a:solidFill>
                  <a:ea typeface="Songti SC" panose="02010600040101010101" pitchFamily="2" charset="-122"/>
                  <a:sym typeface="+mn-ea"/>
                </a:rPr>
                <a:t>chan</a:t>
              </a:r>
              <a:endParaRPr lang="en-US" altLang="zh-CN" sz="1400" dirty="0">
                <a:solidFill>
                  <a:schemeClr val="accent2">
                    <a:lumMod val="75000"/>
                  </a:schemeClr>
                </a:solidFill>
                <a:ea typeface="Songti SC" panose="02010600040101010101" pitchFamily="2" charset="-122"/>
                <a:sym typeface="+mn-ea"/>
              </a:endParaRPr>
            </a:p>
          </p:txBody>
        </p:sp>
      </p:grpSp>
      <p:grpSp>
        <p:nvGrpSpPr>
          <p:cNvPr id="24" name="组合 30">
            <a:extLst>
              <a:ext uri="{FF2B5EF4-FFF2-40B4-BE49-F238E27FC236}">
                <a16:creationId xmlns:a16="http://schemas.microsoft.com/office/drawing/2014/main" id="{EB86A4CE-8EE7-6E48-BCA4-18D742E4AA49}"/>
              </a:ext>
            </a:extLst>
          </p:cNvPr>
          <p:cNvGrpSpPr/>
          <p:nvPr/>
        </p:nvGrpSpPr>
        <p:grpSpPr>
          <a:xfrm>
            <a:off x="4905566" y="2687462"/>
            <a:ext cx="738467" cy="715704"/>
            <a:chOff x="9285768" y="2828259"/>
            <a:chExt cx="91440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57894FCA-38F5-3F4B-B5AC-0F747A5129AF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grpFill/>
            <a:ln w="9525" algn="ctr">
              <a:solidFill>
                <a:schemeClr val="accent1"/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  <p:sp>
          <p:nvSpPr>
            <p:cNvPr id="26" name="statistics-on-laptop_82095">
              <a:extLst>
                <a:ext uri="{FF2B5EF4-FFF2-40B4-BE49-F238E27FC236}">
                  <a16:creationId xmlns:a16="http://schemas.microsoft.com/office/drawing/2014/main" id="{7D7ACD62-3BF0-C748-B4F2-F98F5D37EF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grpFill/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</p:grpSp>
      <p:grpSp>
        <p:nvGrpSpPr>
          <p:cNvPr id="27" name="组合 37">
            <a:extLst>
              <a:ext uri="{FF2B5EF4-FFF2-40B4-BE49-F238E27FC236}">
                <a16:creationId xmlns:a16="http://schemas.microsoft.com/office/drawing/2014/main" id="{36819F0C-E8F5-F743-8D21-8A0C5FF6FC9D}"/>
              </a:ext>
            </a:extLst>
          </p:cNvPr>
          <p:cNvGrpSpPr/>
          <p:nvPr/>
        </p:nvGrpSpPr>
        <p:grpSpPr>
          <a:xfrm>
            <a:off x="3197481" y="2606580"/>
            <a:ext cx="738467" cy="715704"/>
            <a:chOff x="9285768" y="2828259"/>
            <a:chExt cx="91440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椭圆 38">
              <a:extLst>
                <a:ext uri="{FF2B5EF4-FFF2-40B4-BE49-F238E27FC236}">
                  <a16:creationId xmlns:a16="http://schemas.microsoft.com/office/drawing/2014/main" id="{B8D440D1-A016-1E48-B07F-C97EA7624BE7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grpFill/>
            <a:ln w="9525" algn="ctr">
              <a:solidFill>
                <a:schemeClr val="accent1"/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  <p:sp>
          <p:nvSpPr>
            <p:cNvPr id="29" name="statistics-on-laptop_82095">
              <a:extLst>
                <a:ext uri="{FF2B5EF4-FFF2-40B4-BE49-F238E27FC236}">
                  <a16:creationId xmlns:a16="http://schemas.microsoft.com/office/drawing/2014/main" id="{A2D81115-243C-434D-9507-A9527D07AB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grpFill/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</p:grpSp>
      <p:grpSp>
        <p:nvGrpSpPr>
          <p:cNvPr id="30" name="组合 40">
            <a:extLst>
              <a:ext uri="{FF2B5EF4-FFF2-40B4-BE49-F238E27FC236}">
                <a16:creationId xmlns:a16="http://schemas.microsoft.com/office/drawing/2014/main" id="{4F33F039-DBBA-1B41-8452-ADAFE9C046BF}"/>
              </a:ext>
            </a:extLst>
          </p:cNvPr>
          <p:cNvGrpSpPr/>
          <p:nvPr/>
        </p:nvGrpSpPr>
        <p:grpSpPr>
          <a:xfrm>
            <a:off x="1273082" y="2801591"/>
            <a:ext cx="738467" cy="715704"/>
            <a:chOff x="9285768" y="2828259"/>
            <a:chExt cx="91440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1" name="椭圆 41">
              <a:extLst>
                <a:ext uri="{FF2B5EF4-FFF2-40B4-BE49-F238E27FC236}">
                  <a16:creationId xmlns:a16="http://schemas.microsoft.com/office/drawing/2014/main" id="{9A2F20CE-0BB6-464F-BCE6-B95E21D08AFD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grpFill/>
            <a:ln w="9525" algn="ctr">
              <a:solidFill>
                <a:schemeClr val="accent1"/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>
                <a:ea typeface="Songti SC" panose="02010600040101010101" pitchFamily="2" charset="-122"/>
              </a:endParaRPr>
            </a:p>
          </p:txBody>
        </p:sp>
        <p:sp>
          <p:nvSpPr>
            <p:cNvPr id="32" name="statistics-on-laptop_82095">
              <a:extLst>
                <a:ext uri="{FF2B5EF4-FFF2-40B4-BE49-F238E27FC236}">
                  <a16:creationId xmlns:a16="http://schemas.microsoft.com/office/drawing/2014/main" id="{BCEC8CF0-1451-C344-8DA3-0232305061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grpFill/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 dirty="0">
                <a:ea typeface="Songti SC" panose="02010600040101010101" pitchFamily="2" charset="-122"/>
              </a:endParaRPr>
            </a:p>
          </p:txBody>
        </p:sp>
      </p:grpSp>
      <p:grpSp>
        <p:nvGrpSpPr>
          <p:cNvPr id="33" name="组合 28">
            <a:extLst>
              <a:ext uri="{FF2B5EF4-FFF2-40B4-BE49-F238E27FC236}">
                <a16:creationId xmlns:a16="http://schemas.microsoft.com/office/drawing/2014/main" id="{E333263B-D0AE-784F-A39B-EB791C861214}"/>
              </a:ext>
            </a:extLst>
          </p:cNvPr>
          <p:cNvGrpSpPr/>
          <p:nvPr/>
        </p:nvGrpSpPr>
        <p:grpSpPr>
          <a:xfrm>
            <a:off x="8253837" y="1911998"/>
            <a:ext cx="738467" cy="715704"/>
            <a:chOff x="9285768" y="2828259"/>
            <a:chExt cx="91440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椭圆 29">
              <a:extLst>
                <a:ext uri="{FF2B5EF4-FFF2-40B4-BE49-F238E27FC236}">
                  <a16:creationId xmlns:a16="http://schemas.microsoft.com/office/drawing/2014/main" id="{A216F4E5-BA3F-804D-80CE-50D68C5CDDB4}"/>
                </a:ext>
              </a:extLst>
            </p:cNvPr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 dirty="0">
                <a:ea typeface="Songti SC" panose="02010600040101010101" pitchFamily="2" charset="-122"/>
              </a:endParaRPr>
            </a:p>
          </p:txBody>
        </p:sp>
        <p:sp>
          <p:nvSpPr>
            <p:cNvPr id="35" name="statistics-on-laptop_82095">
              <a:extLst>
                <a:ext uri="{FF2B5EF4-FFF2-40B4-BE49-F238E27FC236}">
                  <a16:creationId xmlns:a16="http://schemas.microsoft.com/office/drawing/2014/main" id="{F0C187EC-D3A2-F14B-8335-67E31B7428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grpFill/>
            <a:ln w="9525" algn="ctr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lIns="91433" tIns="45716" rIns="91433" bIns="45716" anchor="ctr"/>
            <a:lstStyle/>
            <a:p>
              <a:endParaRPr lang="zh-CN" altLang="en-US" sz="1400" dirty="0">
                <a:ea typeface="Songti SC" panose="02010600040101010101" pitchFamily="2" charset="-122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1A03DDBB-7EDE-ED4D-BEB6-28783F63A004}"/>
              </a:ext>
            </a:extLst>
          </p:cNvPr>
          <p:cNvSpPr/>
          <p:nvPr/>
        </p:nvSpPr>
        <p:spPr>
          <a:xfrm>
            <a:off x="9064528" y="1299308"/>
            <a:ext cx="2511009" cy="1009245"/>
          </a:xfrm>
          <a:prstGeom prst="rect">
            <a:avLst/>
          </a:prstGeom>
        </p:spPr>
        <p:txBody>
          <a:bodyPr wrap="square" lIns="68575" tIns="34287" rIns="68575" bIns="34287">
            <a:spAutoFit/>
          </a:bodyPr>
          <a:lstStyle/>
          <a:p>
            <a:pPr defTabSz="685466">
              <a:lnSpc>
                <a:spcPct val="150000"/>
              </a:lnSpc>
            </a:pPr>
            <a:r>
              <a:rPr lang="zh-CN" altLang="en-US" sz="1400" dirty="0">
                <a:ea typeface="Songti SC" panose="02010600040101010101" pitchFamily="2" charset="-122"/>
                <a:sym typeface="+mn-lt"/>
              </a:rPr>
              <a:t>反射有时候很好用，但往往会成为性能杀手</a:t>
            </a:r>
            <a:endParaRPr lang="en-US" altLang="zh-CN" sz="1400" dirty="0">
              <a:ea typeface="Songti SC" panose="02010600040101010101" pitchFamily="2" charset="-122"/>
              <a:sym typeface="+mn-lt"/>
            </a:endParaRPr>
          </a:p>
          <a:p>
            <a:pPr defTabSz="685466">
              <a:lnSpc>
                <a:spcPct val="150000"/>
              </a:lnSpc>
            </a:pPr>
            <a:r>
              <a:rPr lang="zh-CN" altLang="en-US" sz="1400" dirty="0">
                <a:ea typeface="Songti SC" panose="02010600040101010101" pitchFamily="2" charset="-122"/>
              </a:rPr>
              <a:t>尽量提前确定好类型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E48BD7F-B9DA-7541-9DE2-B633E1B1E057}"/>
              </a:ext>
            </a:extLst>
          </p:cNvPr>
          <p:cNvSpPr/>
          <p:nvPr/>
        </p:nvSpPr>
        <p:spPr>
          <a:xfrm>
            <a:off x="9062579" y="1031555"/>
            <a:ext cx="2351601" cy="284687"/>
          </a:xfrm>
          <a:prstGeom prst="rect">
            <a:avLst/>
          </a:prstGeom>
        </p:spPr>
        <p:txBody>
          <a:bodyPr wrap="square" lIns="68575" tIns="34287" rIns="68575" bIns="34287">
            <a:spAutoFit/>
          </a:bodyPr>
          <a:lstStyle/>
          <a:p>
            <a:pPr defTabSz="685466"/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ea typeface="Songti SC" panose="02010600040101010101" pitchFamily="2" charset="-122"/>
                <a:sym typeface="+mn-ea"/>
              </a:rPr>
              <a:t>避免使用反射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ea typeface="Songti SC" panose="02010600040101010101" pitchFamily="2" charset="-122"/>
              <a:sym typeface="+mn-ea"/>
            </a:endParaRPr>
          </a:p>
        </p:txBody>
      </p:sp>
      <p:sp>
        <p:nvSpPr>
          <p:cNvPr id="38" name="任意多边形: 形状 1">
            <a:extLst>
              <a:ext uri="{FF2B5EF4-FFF2-40B4-BE49-F238E27FC236}">
                <a16:creationId xmlns:a16="http://schemas.microsoft.com/office/drawing/2014/main" id="{C5026BA1-45D2-7048-A3E5-EDA0768FEBF6}"/>
              </a:ext>
            </a:extLst>
          </p:cNvPr>
          <p:cNvSpPr/>
          <p:nvPr/>
        </p:nvSpPr>
        <p:spPr>
          <a:xfrm>
            <a:off x="443386" y="2476803"/>
            <a:ext cx="9846242" cy="1054674"/>
          </a:xfrm>
          <a:custGeom>
            <a:avLst/>
            <a:gdLst>
              <a:gd name="connsiteX0" fmla="*/ 0 w 10898372"/>
              <a:gd name="connsiteY0" fmla="*/ 209517 h 1347474"/>
              <a:gd name="connsiteX1" fmla="*/ 2392326 w 10898372"/>
              <a:gd name="connsiteY1" fmla="*/ 1347201 h 1347474"/>
              <a:gd name="connsiteX2" fmla="*/ 4433777 w 10898372"/>
              <a:gd name="connsiteY2" fmla="*/ 326475 h 1347474"/>
              <a:gd name="connsiteX3" fmla="*/ 6996223 w 10898372"/>
              <a:gd name="connsiteY3" fmla="*/ 1272773 h 1347474"/>
              <a:gd name="connsiteX4" fmla="*/ 9399181 w 10898372"/>
              <a:gd name="connsiteY4" fmla="*/ 18131 h 1347474"/>
              <a:gd name="connsiteX5" fmla="*/ 10898372 w 10898372"/>
              <a:gd name="connsiteY5" fmla="*/ 645452 h 134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8372" h="1347474">
                <a:moveTo>
                  <a:pt x="0" y="209517"/>
                </a:moveTo>
                <a:cubicBezTo>
                  <a:pt x="826681" y="768612"/>
                  <a:pt x="1653363" y="1327708"/>
                  <a:pt x="2392326" y="1347201"/>
                </a:cubicBezTo>
                <a:cubicBezTo>
                  <a:pt x="3131289" y="1366694"/>
                  <a:pt x="3666461" y="338880"/>
                  <a:pt x="4433777" y="326475"/>
                </a:cubicBezTo>
                <a:cubicBezTo>
                  <a:pt x="5201093" y="314070"/>
                  <a:pt x="6168656" y="1324164"/>
                  <a:pt x="6996223" y="1272773"/>
                </a:cubicBezTo>
                <a:cubicBezTo>
                  <a:pt x="7823790" y="1221382"/>
                  <a:pt x="8748823" y="122684"/>
                  <a:pt x="9399181" y="18131"/>
                </a:cubicBezTo>
                <a:cubicBezTo>
                  <a:pt x="10049539" y="-86422"/>
                  <a:pt x="10473955" y="279515"/>
                  <a:pt x="10898372" y="645452"/>
                </a:cubicBezTo>
              </a:path>
            </a:pathLst>
          </a:custGeom>
          <a:noFill/>
          <a:ln>
            <a:solidFill>
              <a:srgbClr val="73A6A3">
                <a:alpha val="6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defTabSz="685466"/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5696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4;p19"/>
          <p:cNvSpPr txBox="1"/>
          <p:nvPr/>
        </p:nvSpPr>
        <p:spPr>
          <a:xfrm>
            <a:off x="1490812" y="2851649"/>
            <a:ext cx="870826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/>
              <a:t>TarsGo</a:t>
            </a:r>
            <a:r>
              <a:rPr lang="zh-CN" altLang="en-US" dirty="0"/>
              <a:t>的案例分享</a:t>
            </a:r>
          </a:p>
        </p:txBody>
      </p:sp>
      <p:sp>
        <p:nvSpPr>
          <p:cNvPr id="307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en-US" dirty="0" err="1"/>
              <a:t>五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694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38521"/>
              </a:gs>
              <a:gs pos="100000">
                <a:srgbClr val="FA9C1A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altLang="zh-CN" sz="8000" dirty="0"/>
              <a:t>Thank</a:t>
            </a:r>
            <a:r>
              <a:rPr lang="zh-CN" altLang="en-US" sz="8000" dirty="0"/>
              <a:t> </a:t>
            </a:r>
            <a:r>
              <a:rPr lang="en-US" altLang="zh-CN" sz="8000" dirty="0"/>
              <a:t>you</a:t>
            </a:r>
            <a:endParaRPr sz="8000" dirty="0"/>
          </a:p>
        </p:txBody>
      </p:sp>
      <p:grpSp>
        <p:nvGrpSpPr>
          <p:cNvPr id="334" name="成组"/>
          <p:cNvGrpSpPr/>
          <p:nvPr/>
        </p:nvGrpSpPr>
        <p:grpSpPr>
          <a:xfrm>
            <a:off x="248998" y="5910658"/>
            <a:ext cx="12348842" cy="1267377"/>
            <a:chOff x="0" y="0"/>
            <a:chExt cx="12348840" cy="1267376"/>
          </a:xfrm>
        </p:grpSpPr>
        <p:sp>
          <p:nvSpPr>
            <p:cNvPr id="329" name="Google Shape;144;p14"/>
            <p:cNvSpPr/>
            <p:nvPr/>
          </p:nvSpPr>
          <p:spPr>
            <a:xfrm>
              <a:off x="0" y="638578"/>
              <a:ext cx="8762327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33" name="成组"/>
            <p:cNvGrpSpPr/>
            <p:nvPr/>
          </p:nvGrpSpPr>
          <p:grpSpPr>
            <a:xfrm>
              <a:off x="9068506" y="0"/>
              <a:ext cx="3280335" cy="1267377"/>
              <a:chOff x="0" y="0"/>
              <a:chExt cx="3280334" cy="1267376"/>
            </a:xfrm>
          </p:grpSpPr>
          <p:pic>
            <p:nvPicPr>
              <p:cNvPr id="330" name="图片 9" descr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89693"/>
                <a:ext cx="833120" cy="4879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腾源会白底.png" descr="腾源会白底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638" y="0"/>
                <a:ext cx="2696697" cy="12673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2" name="线条"/>
              <p:cNvSpPr/>
              <p:nvPr/>
            </p:nvSpPr>
            <p:spPr>
              <a:xfrm>
                <a:off x="996039" y="514479"/>
                <a:ext cx="1" cy="31461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4;p19"/>
          <p:cNvSpPr txBox="1"/>
          <p:nvPr/>
        </p:nvSpPr>
        <p:spPr>
          <a:xfrm>
            <a:off x="1490812" y="2851649"/>
            <a:ext cx="870826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微服务框架能力分析</a:t>
            </a:r>
          </a:p>
        </p:txBody>
      </p:sp>
      <p:sp>
        <p:nvSpPr>
          <p:cNvPr id="307" name="Google Shape;185;p19"/>
          <p:cNvSpPr txBox="1"/>
          <p:nvPr/>
        </p:nvSpPr>
        <p:spPr>
          <a:xfrm>
            <a:off x="1507013" y="2249699"/>
            <a:ext cx="3909902" cy="60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第一部分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41152" y="196138"/>
            <a:ext cx="460638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微服务的核心问题与挑战</a:t>
            </a:r>
            <a:endParaRPr b="1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4" name="Group 73">
            <a:extLst>
              <a:ext uri="{FF2B5EF4-FFF2-40B4-BE49-F238E27FC236}">
                <a16:creationId xmlns:a16="http://schemas.microsoft.com/office/drawing/2014/main" id="{82747936-0F50-DB46-951F-69E0BE97B3F7}"/>
              </a:ext>
            </a:extLst>
          </p:cNvPr>
          <p:cNvGrpSpPr/>
          <p:nvPr/>
        </p:nvGrpSpPr>
        <p:grpSpPr>
          <a:xfrm>
            <a:off x="4169531" y="2107193"/>
            <a:ext cx="2888289" cy="2790804"/>
            <a:chOff x="4125516" y="790575"/>
            <a:chExt cx="3839766" cy="38481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CB24E7-7A16-6542-86B3-CE4113ED2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304" y="1765697"/>
              <a:ext cx="1906190" cy="1906191"/>
            </a:xfrm>
            <a:custGeom>
              <a:avLst/>
              <a:gdLst>
                <a:gd name="T0" fmla="*/ 116 w 211"/>
                <a:gd name="T1" fmla="*/ 10 h 211"/>
                <a:gd name="T2" fmla="*/ 116 w 211"/>
                <a:gd name="T3" fmla="*/ 0 h 211"/>
                <a:gd name="T4" fmla="*/ 181 w 211"/>
                <a:gd name="T5" fmla="*/ 30 h 211"/>
                <a:gd name="T6" fmla="*/ 211 w 211"/>
                <a:gd name="T7" fmla="*/ 95 h 211"/>
                <a:gd name="T8" fmla="*/ 201 w 211"/>
                <a:gd name="T9" fmla="*/ 95 h 211"/>
                <a:gd name="T10" fmla="*/ 174 w 211"/>
                <a:gd name="T11" fmla="*/ 37 h 211"/>
                <a:gd name="T12" fmla="*/ 116 w 211"/>
                <a:gd name="T13" fmla="*/ 10 h 211"/>
                <a:gd name="T14" fmla="*/ 10 w 211"/>
                <a:gd name="T15" fmla="*/ 115 h 211"/>
                <a:gd name="T16" fmla="*/ 0 w 211"/>
                <a:gd name="T17" fmla="*/ 115 h 211"/>
                <a:gd name="T18" fmla="*/ 30 w 211"/>
                <a:gd name="T19" fmla="*/ 180 h 211"/>
                <a:gd name="T20" fmla="*/ 96 w 211"/>
                <a:gd name="T21" fmla="*/ 211 h 211"/>
                <a:gd name="T22" fmla="*/ 96 w 211"/>
                <a:gd name="T23" fmla="*/ 201 h 211"/>
                <a:gd name="T24" fmla="*/ 38 w 211"/>
                <a:gd name="T25" fmla="*/ 173 h 211"/>
                <a:gd name="T26" fmla="*/ 10 w 211"/>
                <a:gd name="T27" fmla="*/ 115 h 211"/>
                <a:gd name="T28" fmla="*/ 10 w 211"/>
                <a:gd name="T29" fmla="*/ 95 h 211"/>
                <a:gd name="T30" fmla="*/ 38 w 211"/>
                <a:gd name="T31" fmla="*/ 37 h 211"/>
                <a:gd name="T32" fmla="*/ 96 w 211"/>
                <a:gd name="T33" fmla="*/ 10 h 211"/>
                <a:gd name="T34" fmla="*/ 96 w 211"/>
                <a:gd name="T35" fmla="*/ 0 h 211"/>
                <a:gd name="T36" fmla="*/ 30 w 211"/>
                <a:gd name="T37" fmla="*/ 30 h 211"/>
                <a:gd name="T38" fmla="*/ 0 w 211"/>
                <a:gd name="T39" fmla="*/ 95 h 211"/>
                <a:gd name="T40" fmla="*/ 10 w 211"/>
                <a:gd name="T41" fmla="*/ 95 h 211"/>
                <a:gd name="T42" fmla="*/ 201 w 211"/>
                <a:gd name="T43" fmla="*/ 115 h 211"/>
                <a:gd name="T44" fmla="*/ 174 w 211"/>
                <a:gd name="T45" fmla="*/ 173 h 211"/>
                <a:gd name="T46" fmla="*/ 116 w 211"/>
                <a:gd name="T47" fmla="*/ 201 h 211"/>
                <a:gd name="T48" fmla="*/ 116 w 211"/>
                <a:gd name="T49" fmla="*/ 211 h 211"/>
                <a:gd name="T50" fmla="*/ 181 w 211"/>
                <a:gd name="T51" fmla="*/ 180 h 211"/>
                <a:gd name="T52" fmla="*/ 211 w 211"/>
                <a:gd name="T53" fmla="*/ 115 h 211"/>
                <a:gd name="T54" fmla="*/ 201 w 211"/>
                <a:gd name="T55" fmla="*/ 1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11">
                  <a:moveTo>
                    <a:pt x="116" y="1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39" y="2"/>
                    <a:pt x="163" y="12"/>
                    <a:pt x="181" y="30"/>
                  </a:cubicBezTo>
                  <a:cubicBezTo>
                    <a:pt x="199" y="48"/>
                    <a:pt x="209" y="72"/>
                    <a:pt x="211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99" y="74"/>
                    <a:pt x="190" y="53"/>
                    <a:pt x="174" y="37"/>
                  </a:cubicBezTo>
                  <a:cubicBezTo>
                    <a:pt x="157" y="21"/>
                    <a:pt x="137" y="12"/>
                    <a:pt x="116" y="10"/>
                  </a:cubicBezTo>
                  <a:close/>
                  <a:moveTo>
                    <a:pt x="1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2" y="139"/>
                    <a:pt x="12" y="162"/>
                    <a:pt x="30" y="180"/>
                  </a:cubicBezTo>
                  <a:cubicBezTo>
                    <a:pt x="49" y="199"/>
                    <a:pt x="72" y="209"/>
                    <a:pt x="96" y="21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74" y="199"/>
                    <a:pt x="54" y="189"/>
                    <a:pt x="38" y="173"/>
                  </a:cubicBezTo>
                  <a:cubicBezTo>
                    <a:pt x="21" y="157"/>
                    <a:pt x="12" y="137"/>
                    <a:pt x="10" y="115"/>
                  </a:cubicBezTo>
                  <a:close/>
                  <a:moveTo>
                    <a:pt x="10" y="95"/>
                  </a:moveTo>
                  <a:cubicBezTo>
                    <a:pt x="12" y="74"/>
                    <a:pt x="21" y="53"/>
                    <a:pt x="38" y="37"/>
                  </a:cubicBezTo>
                  <a:cubicBezTo>
                    <a:pt x="54" y="21"/>
                    <a:pt x="74" y="12"/>
                    <a:pt x="96" y="1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72" y="2"/>
                    <a:pt x="49" y="12"/>
                    <a:pt x="30" y="30"/>
                  </a:cubicBezTo>
                  <a:cubicBezTo>
                    <a:pt x="12" y="48"/>
                    <a:pt x="2" y="72"/>
                    <a:pt x="0" y="95"/>
                  </a:cubicBezTo>
                  <a:lnTo>
                    <a:pt x="10" y="95"/>
                  </a:lnTo>
                  <a:close/>
                  <a:moveTo>
                    <a:pt x="201" y="115"/>
                  </a:moveTo>
                  <a:cubicBezTo>
                    <a:pt x="199" y="137"/>
                    <a:pt x="190" y="157"/>
                    <a:pt x="174" y="173"/>
                  </a:cubicBezTo>
                  <a:cubicBezTo>
                    <a:pt x="157" y="189"/>
                    <a:pt x="137" y="199"/>
                    <a:pt x="116" y="201"/>
                  </a:cubicBezTo>
                  <a:cubicBezTo>
                    <a:pt x="116" y="211"/>
                    <a:pt x="116" y="211"/>
                    <a:pt x="116" y="211"/>
                  </a:cubicBezTo>
                  <a:cubicBezTo>
                    <a:pt x="139" y="209"/>
                    <a:pt x="163" y="199"/>
                    <a:pt x="181" y="180"/>
                  </a:cubicBezTo>
                  <a:cubicBezTo>
                    <a:pt x="199" y="162"/>
                    <a:pt x="209" y="139"/>
                    <a:pt x="211" y="115"/>
                  </a:cubicBezTo>
                  <a:lnTo>
                    <a:pt x="201" y="115"/>
                  </a:lnTo>
                  <a:close/>
                </a:path>
              </a:pathLst>
            </a:custGeom>
            <a:solidFill>
              <a:srgbClr val="BB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1F05EFF-60D6-8F4F-A94E-53C6C822C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516" y="790575"/>
              <a:ext cx="1833563" cy="1833563"/>
            </a:xfrm>
            <a:custGeom>
              <a:avLst/>
              <a:gdLst>
                <a:gd name="T0" fmla="*/ 95 w 203"/>
                <a:gd name="T1" fmla="*/ 203 h 203"/>
                <a:gd name="T2" fmla="*/ 129 w 203"/>
                <a:gd name="T3" fmla="*/ 130 h 203"/>
                <a:gd name="T4" fmla="*/ 203 w 203"/>
                <a:gd name="T5" fmla="*/ 96 h 203"/>
                <a:gd name="T6" fmla="*/ 203 w 203"/>
                <a:gd name="T7" fmla="*/ 0 h 203"/>
                <a:gd name="T8" fmla="*/ 77 w 203"/>
                <a:gd name="T9" fmla="*/ 48 h 203"/>
                <a:gd name="T10" fmla="*/ 40 w 203"/>
                <a:gd name="T11" fmla="*/ 41 h 203"/>
                <a:gd name="T12" fmla="*/ 48 w 203"/>
                <a:gd name="T13" fmla="*/ 78 h 203"/>
                <a:gd name="T14" fmla="*/ 0 w 203"/>
                <a:gd name="T15" fmla="*/ 203 h 203"/>
                <a:gd name="T16" fmla="*/ 95 w 203"/>
                <a:gd name="T1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95" y="203"/>
                  </a:moveTo>
                  <a:cubicBezTo>
                    <a:pt x="97" y="177"/>
                    <a:pt x="109" y="150"/>
                    <a:pt x="129" y="130"/>
                  </a:cubicBezTo>
                  <a:cubicBezTo>
                    <a:pt x="150" y="109"/>
                    <a:pt x="176" y="98"/>
                    <a:pt x="203" y="96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58" y="2"/>
                    <a:pt x="114" y="18"/>
                    <a:pt x="77" y="4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18" y="114"/>
                    <a:pt x="2" y="159"/>
                    <a:pt x="0" y="203"/>
                  </a:cubicBezTo>
                  <a:lnTo>
                    <a:pt x="95" y="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7070B36-9E97-4840-A0AF-AE8162ADF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516" y="2805112"/>
              <a:ext cx="1833563" cy="1833563"/>
            </a:xfrm>
            <a:custGeom>
              <a:avLst/>
              <a:gdLst>
                <a:gd name="T0" fmla="*/ 203 w 203"/>
                <a:gd name="T1" fmla="*/ 108 h 203"/>
                <a:gd name="T2" fmla="*/ 129 w 203"/>
                <a:gd name="T3" fmla="*/ 74 h 203"/>
                <a:gd name="T4" fmla="*/ 95 w 203"/>
                <a:gd name="T5" fmla="*/ 0 h 203"/>
                <a:gd name="T6" fmla="*/ 0 w 203"/>
                <a:gd name="T7" fmla="*/ 0 h 203"/>
                <a:gd name="T8" fmla="*/ 48 w 203"/>
                <a:gd name="T9" fmla="*/ 126 h 203"/>
                <a:gd name="T10" fmla="*/ 40 w 203"/>
                <a:gd name="T11" fmla="*/ 162 h 203"/>
                <a:gd name="T12" fmla="*/ 77 w 203"/>
                <a:gd name="T13" fmla="*/ 155 h 203"/>
                <a:gd name="T14" fmla="*/ 203 w 203"/>
                <a:gd name="T15" fmla="*/ 203 h 203"/>
                <a:gd name="T16" fmla="*/ 203 w 203"/>
                <a:gd name="T17" fmla="*/ 10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203" y="108"/>
                  </a:moveTo>
                  <a:cubicBezTo>
                    <a:pt x="176" y="105"/>
                    <a:pt x="150" y="94"/>
                    <a:pt x="129" y="74"/>
                  </a:cubicBezTo>
                  <a:cubicBezTo>
                    <a:pt x="109" y="53"/>
                    <a:pt x="98" y="27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5"/>
                    <a:pt x="18" y="89"/>
                    <a:pt x="48" y="126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114" y="185"/>
                    <a:pt x="158" y="201"/>
                    <a:pt x="203" y="203"/>
                  </a:cubicBezTo>
                  <a:lnTo>
                    <a:pt x="203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032A86B-3673-EF4B-88AD-BC1F0C0BC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053" y="790575"/>
              <a:ext cx="1825229" cy="1833564"/>
            </a:xfrm>
            <a:custGeom>
              <a:avLst/>
              <a:gdLst>
                <a:gd name="T0" fmla="*/ 127 w 202"/>
                <a:gd name="T1" fmla="*/ 50 h 203"/>
                <a:gd name="T2" fmla="*/ 0 w 202"/>
                <a:gd name="T3" fmla="*/ 0 h 203"/>
                <a:gd name="T4" fmla="*/ 0 w 202"/>
                <a:gd name="T5" fmla="*/ 96 h 203"/>
                <a:gd name="T6" fmla="*/ 73 w 202"/>
                <a:gd name="T7" fmla="*/ 130 h 203"/>
                <a:gd name="T8" fmla="*/ 107 w 202"/>
                <a:gd name="T9" fmla="*/ 203 h 203"/>
                <a:gd name="T10" fmla="*/ 202 w 202"/>
                <a:gd name="T11" fmla="*/ 203 h 203"/>
                <a:gd name="T12" fmla="*/ 156 w 202"/>
                <a:gd name="T13" fmla="*/ 79 h 203"/>
                <a:gd name="T14" fmla="*/ 163 w 202"/>
                <a:gd name="T15" fmla="*/ 42 h 203"/>
                <a:gd name="T16" fmla="*/ 127 w 202"/>
                <a:gd name="T17" fmla="*/ 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03">
                  <a:moveTo>
                    <a:pt x="127" y="50"/>
                  </a:moveTo>
                  <a:cubicBezTo>
                    <a:pt x="90" y="19"/>
                    <a:pt x="45" y="3"/>
                    <a:pt x="0" y="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6" y="98"/>
                    <a:pt x="53" y="109"/>
                    <a:pt x="73" y="130"/>
                  </a:cubicBezTo>
                  <a:cubicBezTo>
                    <a:pt x="94" y="150"/>
                    <a:pt x="105" y="177"/>
                    <a:pt x="107" y="203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0" y="159"/>
                    <a:pt x="185" y="115"/>
                    <a:pt x="156" y="79"/>
                  </a:cubicBezTo>
                  <a:cubicBezTo>
                    <a:pt x="163" y="42"/>
                    <a:pt x="163" y="42"/>
                    <a:pt x="163" y="42"/>
                  </a:cubicBezTo>
                  <a:lnTo>
                    <a:pt x="127" y="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F35646F-3F0A-E841-BD58-872C86BB5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054" y="2805112"/>
              <a:ext cx="1825228" cy="1833563"/>
            </a:xfrm>
            <a:custGeom>
              <a:avLst/>
              <a:gdLst>
                <a:gd name="T0" fmla="*/ 107 w 202"/>
                <a:gd name="T1" fmla="*/ 0 h 203"/>
                <a:gd name="T2" fmla="*/ 73 w 202"/>
                <a:gd name="T3" fmla="*/ 74 h 203"/>
                <a:gd name="T4" fmla="*/ 0 w 202"/>
                <a:gd name="T5" fmla="*/ 108 h 203"/>
                <a:gd name="T6" fmla="*/ 0 w 202"/>
                <a:gd name="T7" fmla="*/ 203 h 203"/>
                <a:gd name="T8" fmla="*/ 123 w 202"/>
                <a:gd name="T9" fmla="*/ 157 h 203"/>
                <a:gd name="T10" fmla="*/ 161 w 202"/>
                <a:gd name="T11" fmla="*/ 164 h 203"/>
                <a:gd name="T12" fmla="*/ 153 w 202"/>
                <a:gd name="T13" fmla="*/ 127 h 203"/>
                <a:gd name="T14" fmla="*/ 202 w 202"/>
                <a:gd name="T15" fmla="*/ 0 h 203"/>
                <a:gd name="T16" fmla="*/ 107 w 202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03">
                  <a:moveTo>
                    <a:pt x="107" y="0"/>
                  </a:moveTo>
                  <a:cubicBezTo>
                    <a:pt x="105" y="27"/>
                    <a:pt x="93" y="53"/>
                    <a:pt x="73" y="74"/>
                  </a:cubicBezTo>
                  <a:cubicBezTo>
                    <a:pt x="53" y="94"/>
                    <a:pt x="26" y="105"/>
                    <a:pt x="0" y="108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4" y="201"/>
                    <a:pt x="87" y="186"/>
                    <a:pt x="123" y="157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84" y="90"/>
                    <a:pt x="200" y="46"/>
                    <a:pt x="202" y="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0" name="组合 48">
              <a:extLst>
                <a:ext uri="{FF2B5EF4-FFF2-40B4-BE49-F238E27FC236}">
                  <a16:creationId xmlns:a16="http://schemas.microsoft.com/office/drawing/2014/main" id="{3BC3DD13-B45E-0846-973D-D7D37A76F509}"/>
                </a:ext>
              </a:extLst>
            </p:cNvPr>
            <p:cNvGrpSpPr/>
            <p:nvPr/>
          </p:nvGrpSpPr>
          <p:grpSpPr>
            <a:xfrm>
              <a:off x="4611945" y="1399609"/>
              <a:ext cx="842962" cy="383382"/>
              <a:chOff x="8478838" y="1247774"/>
              <a:chExt cx="1123949" cy="511177"/>
            </a:xfrm>
            <a:solidFill>
              <a:schemeClr val="bg1"/>
            </a:solidFill>
          </p:grpSpPr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D44FEE80-354F-4F4A-A717-1B7C5927C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8838" y="1408113"/>
                <a:ext cx="1123949" cy="269875"/>
              </a:xfrm>
              <a:custGeom>
                <a:avLst/>
                <a:gdLst>
                  <a:gd name="T0" fmla="*/ 0 w 182"/>
                  <a:gd name="T1" fmla="*/ 3 h 44"/>
                  <a:gd name="T2" fmla="*/ 1 w 182"/>
                  <a:gd name="T3" fmla="*/ 3 h 44"/>
                  <a:gd name="T4" fmla="*/ 153 w 182"/>
                  <a:gd name="T5" fmla="*/ 3 h 44"/>
                  <a:gd name="T6" fmla="*/ 182 w 182"/>
                  <a:gd name="T7" fmla="*/ 41 h 44"/>
                  <a:gd name="T8" fmla="*/ 182 w 182"/>
                  <a:gd name="T9" fmla="*/ 41 h 44"/>
                  <a:gd name="T10" fmla="*/ 182 w 182"/>
                  <a:gd name="T11" fmla="*/ 41 h 44"/>
                  <a:gd name="T12" fmla="*/ 170 w 182"/>
                  <a:gd name="T13" fmla="*/ 41 h 44"/>
                  <a:gd name="T14" fmla="*/ 150 w 182"/>
                  <a:gd name="T15" fmla="*/ 22 h 44"/>
                  <a:gd name="T16" fmla="*/ 130 w 182"/>
                  <a:gd name="T17" fmla="*/ 41 h 44"/>
                  <a:gd name="T18" fmla="*/ 65 w 182"/>
                  <a:gd name="T19" fmla="*/ 41 h 44"/>
                  <a:gd name="T20" fmla="*/ 45 w 182"/>
                  <a:gd name="T21" fmla="*/ 22 h 44"/>
                  <a:gd name="T22" fmla="*/ 26 w 182"/>
                  <a:gd name="T23" fmla="*/ 41 h 44"/>
                  <a:gd name="T24" fmla="*/ 22 w 182"/>
                  <a:gd name="T25" fmla="*/ 41 h 44"/>
                  <a:gd name="T26" fmla="*/ 0 w 182"/>
                  <a:gd name="T27" fmla="*/ 3 h 44"/>
                  <a:gd name="T28" fmla="*/ 0 w 182"/>
                  <a:gd name="T29" fmla="*/ 3 h 44"/>
                  <a:gd name="T30" fmla="*/ 0 w 182"/>
                  <a:gd name="T31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44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53" y="3"/>
                      <a:pt x="153" y="3"/>
                      <a:pt x="153" y="3"/>
                    </a:cubicBezTo>
                    <a:cubicBezTo>
                      <a:pt x="153" y="3"/>
                      <a:pt x="182" y="0"/>
                      <a:pt x="182" y="41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30"/>
                      <a:pt x="161" y="22"/>
                      <a:pt x="150" y="22"/>
                    </a:cubicBezTo>
                    <a:cubicBezTo>
                      <a:pt x="139" y="22"/>
                      <a:pt x="131" y="30"/>
                      <a:pt x="130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30"/>
                      <a:pt x="56" y="22"/>
                      <a:pt x="45" y="22"/>
                    </a:cubicBezTo>
                    <a:cubicBezTo>
                      <a:pt x="35" y="22"/>
                      <a:pt x="26" y="30"/>
                      <a:pt x="26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0" y="4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FBA59760-9674-B84F-9623-96400FB8B9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53451" y="1247774"/>
                <a:ext cx="833437" cy="227014"/>
              </a:xfrm>
              <a:custGeom>
                <a:avLst/>
                <a:gdLst>
                  <a:gd name="T0" fmla="*/ 6 w 135"/>
                  <a:gd name="T1" fmla="*/ 29 h 37"/>
                  <a:gd name="T2" fmla="*/ 57 w 135"/>
                  <a:gd name="T3" fmla="*/ 1 h 37"/>
                  <a:gd name="T4" fmla="*/ 68 w 135"/>
                  <a:gd name="T5" fmla="*/ 0 h 37"/>
                  <a:gd name="T6" fmla="*/ 78 w 135"/>
                  <a:gd name="T7" fmla="*/ 1 h 37"/>
                  <a:gd name="T8" fmla="*/ 129 w 135"/>
                  <a:gd name="T9" fmla="*/ 29 h 37"/>
                  <a:gd name="T10" fmla="*/ 135 w 135"/>
                  <a:gd name="T11" fmla="*/ 37 h 37"/>
                  <a:gd name="T12" fmla="*/ 0 w 135"/>
                  <a:gd name="T13" fmla="*/ 37 h 37"/>
                  <a:gd name="T14" fmla="*/ 6 w 135"/>
                  <a:gd name="T15" fmla="*/ 29 h 37"/>
                  <a:gd name="T16" fmla="*/ 77 w 135"/>
                  <a:gd name="T17" fmla="*/ 10 h 37"/>
                  <a:gd name="T18" fmla="*/ 68 w 135"/>
                  <a:gd name="T19" fmla="*/ 9 h 37"/>
                  <a:gd name="T20" fmla="*/ 58 w 135"/>
                  <a:gd name="T21" fmla="*/ 10 h 37"/>
                  <a:gd name="T22" fmla="*/ 20 w 135"/>
                  <a:gd name="T23" fmla="*/ 28 h 37"/>
                  <a:gd name="T24" fmla="*/ 115 w 135"/>
                  <a:gd name="T25" fmla="*/ 28 h 37"/>
                  <a:gd name="T26" fmla="*/ 77 w 135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37">
                    <a:moveTo>
                      <a:pt x="6" y="29"/>
                    </a:moveTo>
                    <a:cubicBezTo>
                      <a:pt x="21" y="10"/>
                      <a:pt x="42" y="3"/>
                      <a:pt x="57" y="1"/>
                    </a:cubicBezTo>
                    <a:cubicBezTo>
                      <a:pt x="58" y="1"/>
                      <a:pt x="65" y="0"/>
                      <a:pt x="68" y="0"/>
                    </a:cubicBezTo>
                    <a:cubicBezTo>
                      <a:pt x="71" y="0"/>
                      <a:pt x="77" y="1"/>
                      <a:pt x="78" y="1"/>
                    </a:cubicBezTo>
                    <a:cubicBezTo>
                      <a:pt x="93" y="3"/>
                      <a:pt x="114" y="10"/>
                      <a:pt x="129" y="29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0" y="37"/>
                      <a:pt x="0" y="37"/>
                      <a:pt x="0" y="37"/>
                    </a:cubicBezTo>
                    <a:lnTo>
                      <a:pt x="6" y="29"/>
                    </a:lnTo>
                    <a:close/>
                    <a:moveTo>
                      <a:pt x="77" y="10"/>
                    </a:moveTo>
                    <a:cubicBezTo>
                      <a:pt x="75" y="10"/>
                      <a:pt x="70" y="9"/>
                      <a:pt x="68" y="9"/>
                    </a:cubicBezTo>
                    <a:cubicBezTo>
                      <a:pt x="66" y="9"/>
                      <a:pt x="60" y="10"/>
                      <a:pt x="58" y="10"/>
                    </a:cubicBezTo>
                    <a:cubicBezTo>
                      <a:pt x="47" y="12"/>
                      <a:pt x="32" y="16"/>
                      <a:pt x="20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03" y="16"/>
                      <a:pt x="88" y="12"/>
                      <a:pt x="7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5" name="Rectangle 27">
                <a:extLst>
                  <a:ext uri="{FF2B5EF4-FFF2-40B4-BE49-F238E27FC236}">
                    <a16:creationId xmlns:a16="http://schemas.microsoft.com/office/drawing/2014/main" id="{F0E15079-8B2B-594A-89FF-34FAA3191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500" y="1265238"/>
                <a:ext cx="38100" cy="185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6" name="Freeform 28">
                <a:extLst>
                  <a:ext uri="{FF2B5EF4-FFF2-40B4-BE49-F238E27FC236}">
                    <a16:creationId xmlns:a16="http://schemas.microsoft.com/office/drawing/2014/main" id="{1E2276A2-3304-DD47-832F-86AE4BE0B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1536701"/>
                <a:ext cx="80962" cy="61913"/>
              </a:xfrm>
              <a:custGeom>
                <a:avLst/>
                <a:gdLst>
                  <a:gd name="T0" fmla="*/ 5 w 13"/>
                  <a:gd name="T1" fmla="*/ 10 h 10"/>
                  <a:gd name="T2" fmla="*/ 0 w 13"/>
                  <a:gd name="T3" fmla="*/ 5 h 10"/>
                  <a:gd name="T4" fmla="*/ 5 w 13"/>
                  <a:gd name="T5" fmla="*/ 0 h 10"/>
                  <a:gd name="T6" fmla="*/ 10 w 13"/>
                  <a:gd name="T7" fmla="*/ 0 h 10"/>
                  <a:gd name="T8" fmla="*/ 13 w 13"/>
                  <a:gd name="T9" fmla="*/ 10 h 10"/>
                  <a:gd name="T10" fmla="*/ 5 w 13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5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8" y="0"/>
                      <a:pt x="10" y="0"/>
                    </a:cubicBezTo>
                    <a:cubicBezTo>
                      <a:pt x="11" y="3"/>
                      <a:pt x="12" y="6"/>
                      <a:pt x="13" y="10"/>
                    </a:cubicBezTo>
                    <a:cubicBezTo>
                      <a:pt x="11" y="10"/>
                      <a:pt x="6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7" name="Oval 29">
                <a:extLst>
                  <a:ext uri="{FF2B5EF4-FFF2-40B4-BE49-F238E27FC236}">
                    <a16:creationId xmlns:a16="http://schemas.microsoft.com/office/drawing/2014/main" id="{5DE4AC37-319E-0449-B47D-7AE63B25D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4575" y="1566863"/>
                <a:ext cx="190500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8" name="Oval 30">
                <a:extLst>
                  <a:ext uri="{FF2B5EF4-FFF2-40B4-BE49-F238E27FC236}">
                    <a16:creationId xmlns:a16="http://schemas.microsoft.com/office/drawing/2014/main" id="{74A655BD-212C-634D-AD96-22BF130E3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2275" y="1566863"/>
                <a:ext cx="185737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9" name="Freeform 31">
                <a:extLst>
                  <a:ext uri="{FF2B5EF4-FFF2-40B4-BE49-F238E27FC236}">
                    <a16:creationId xmlns:a16="http://schemas.microsoft.com/office/drawing/2014/main" id="{4F996826-22CB-5749-8766-32142BA05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488" y="1616076"/>
                <a:ext cx="93662" cy="93663"/>
              </a:xfrm>
              <a:custGeom>
                <a:avLst/>
                <a:gdLst>
                  <a:gd name="T0" fmla="*/ 0 w 15"/>
                  <a:gd name="T1" fmla="*/ 8 h 15"/>
                  <a:gd name="T2" fmla="*/ 7 w 15"/>
                  <a:gd name="T3" fmla="*/ 15 h 15"/>
                  <a:gd name="T4" fmla="*/ 15 w 15"/>
                  <a:gd name="T5" fmla="*/ 7 h 15"/>
                  <a:gd name="T6" fmla="*/ 7 w 15"/>
                  <a:gd name="T7" fmla="*/ 0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40" name="Oval 32">
                <a:extLst>
                  <a:ext uri="{FF2B5EF4-FFF2-40B4-BE49-F238E27FC236}">
                    <a16:creationId xmlns:a16="http://schemas.microsoft.com/office/drawing/2014/main" id="{A8E573DD-979C-F248-BF64-D73159A44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3788" y="1616076"/>
                <a:ext cx="92075" cy="936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1" name="组合 59">
              <a:extLst>
                <a:ext uri="{FF2B5EF4-FFF2-40B4-BE49-F238E27FC236}">
                  <a16:creationId xmlns:a16="http://schemas.microsoft.com/office/drawing/2014/main" id="{5BF848EB-8C21-5C4F-BC6A-226FDF7AD0A4}"/>
                </a:ext>
              </a:extLst>
            </p:cNvPr>
            <p:cNvGrpSpPr/>
            <p:nvPr/>
          </p:nvGrpSpPr>
          <p:grpSpPr>
            <a:xfrm>
              <a:off x="6796172" y="1361681"/>
              <a:ext cx="527447" cy="531019"/>
              <a:chOff x="10121900" y="1050926"/>
              <a:chExt cx="703262" cy="708025"/>
            </a:xfrm>
            <a:solidFill>
              <a:schemeClr val="bg1"/>
            </a:solidFill>
          </p:grpSpPr>
          <p:sp>
            <p:nvSpPr>
              <p:cNvPr id="31" name="Freeform 44">
                <a:extLst>
                  <a:ext uri="{FF2B5EF4-FFF2-40B4-BE49-F238E27FC236}">
                    <a16:creationId xmlns:a16="http://schemas.microsoft.com/office/drawing/2014/main" id="{8DBE8029-145B-394B-A3D8-96141734E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1450" y="1068388"/>
                <a:ext cx="493712" cy="690563"/>
              </a:xfrm>
              <a:custGeom>
                <a:avLst/>
                <a:gdLst>
                  <a:gd name="T0" fmla="*/ 60 w 80"/>
                  <a:gd name="T1" fmla="*/ 27 h 112"/>
                  <a:gd name="T2" fmla="*/ 63 w 80"/>
                  <a:gd name="T3" fmla="*/ 43 h 112"/>
                  <a:gd name="T4" fmla="*/ 66 w 80"/>
                  <a:gd name="T5" fmla="*/ 39 h 112"/>
                  <a:gd name="T6" fmla="*/ 72 w 80"/>
                  <a:gd name="T7" fmla="*/ 44 h 112"/>
                  <a:gd name="T8" fmla="*/ 64 w 80"/>
                  <a:gd name="T9" fmla="*/ 52 h 112"/>
                  <a:gd name="T10" fmla="*/ 66 w 80"/>
                  <a:gd name="T11" fmla="*/ 65 h 112"/>
                  <a:gd name="T12" fmla="*/ 70 w 80"/>
                  <a:gd name="T13" fmla="*/ 61 h 112"/>
                  <a:gd name="T14" fmla="*/ 75 w 80"/>
                  <a:gd name="T15" fmla="*/ 66 h 112"/>
                  <a:gd name="T16" fmla="*/ 68 w 80"/>
                  <a:gd name="T17" fmla="*/ 74 h 112"/>
                  <a:gd name="T18" fmla="*/ 73 w 80"/>
                  <a:gd name="T19" fmla="*/ 108 h 112"/>
                  <a:gd name="T20" fmla="*/ 70 w 80"/>
                  <a:gd name="T21" fmla="*/ 112 h 112"/>
                  <a:gd name="T22" fmla="*/ 38 w 80"/>
                  <a:gd name="T23" fmla="*/ 51 h 112"/>
                  <a:gd name="T24" fmla="*/ 11 w 80"/>
                  <a:gd name="T25" fmla="*/ 80 h 112"/>
                  <a:gd name="T26" fmla="*/ 17 w 80"/>
                  <a:gd name="T27" fmla="*/ 104 h 112"/>
                  <a:gd name="T28" fmla="*/ 12 w 80"/>
                  <a:gd name="T29" fmla="*/ 110 h 112"/>
                  <a:gd name="T30" fmla="*/ 0 w 80"/>
                  <a:gd name="T31" fmla="*/ 86 h 112"/>
                  <a:gd name="T32" fmla="*/ 45 w 80"/>
                  <a:gd name="T33" fmla="*/ 30 h 112"/>
                  <a:gd name="T34" fmla="*/ 76 w 80"/>
                  <a:gd name="T35" fmla="*/ 0 h 112"/>
                  <a:gd name="T36" fmla="*/ 60 w 80"/>
                  <a:gd name="T37" fmla="*/ 2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112">
                    <a:moveTo>
                      <a:pt x="60" y="27"/>
                    </a:moveTo>
                    <a:cubicBezTo>
                      <a:pt x="63" y="43"/>
                      <a:pt x="63" y="43"/>
                      <a:pt x="63" y="43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5" y="66"/>
                      <a:pt x="75" y="66"/>
                      <a:pt x="75" y="66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80" y="5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2" name="Freeform 45">
                <a:extLst>
                  <a:ext uri="{FF2B5EF4-FFF2-40B4-BE49-F238E27FC236}">
                    <a16:creationId xmlns:a16="http://schemas.microsoft.com/office/drawing/2014/main" id="{8B83A78C-A951-5144-8C6B-B380E9C4E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1900" y="1050926"/>
                <a:ext cx="677862" cy="547688"/>
              </a:xfrm>
              <a:custGeom>
                <a:avLst/>
                <a:gdLst>
                  <a:gd name="T0" fmla="*/ 85 w 110"/>
                  <a:gd name="T1" fmla="*/ 22 h 89"/>
                  <a:gd name="T2" fmla="*/ 69 w 110"/>
                  <a:gd name="T3" fmla="*/ 22 h 89"/>
                  <a:gd name="T4" fmla="*/ 73 w 110"/>
                  <a:gd name="T5" fmla="*/ 18 h 89"/>
                  <a:gd name="T6" fmla="*/ 67 w 110"/>
                  <a:gd name="T7" fmla="*/ 13 h 89"/>
                  <a:gd name="T8" fmla="*/ 60 w 110"/>
                  <a:gd name="T9" fmla="*/ 22 h 89"/>
                  <a:gd name="T10" fmla="*/ 47 w 110"/>
                  <a:gd name="T11" fmla="*/ 21 h 89"/>
                  <a:gd name="T12" fmla="*/ 50 w 110"/>
                  <a:gd name="T13" fmla="*/ 17 h 89"/>
                  <a:gd name="T14" fmla="*/ 45 w 110"/>
                  <a:gd name="T15" fmla="*/ 13 h 89"/>
                  <a:gd name="T16" fmla="*/ 38 w 110"/>
                  <a:gd name="T17" fmla="*/ 21 h 89"/>
                  <a:gd name="T18" fmla="*/ 4 w 110"/>
                  <a:gd name="T19" fmla="*/ 20 h 89"/>
                  <a:gd name="T20" fmla="*/ 0 w 110"/>
                  <a:gd name="T21" fmla="*/ 24 h 89"/>
                  <a:gd name="T22" fmla="*/ 64 w 110"/>
                  <a:gd name="T23" fmla="*/ 47 h 89"/>
                  <a:gd name="T24" fmla="*/ 39 w 110"/>
                  <a:gd name="T25" fmla="*/ 78 h 89"/>
                  <a:gd name="T26" fmla="*/ 15 w 110"/>
                  <a:gd name="T27" fmla="*/ 75 h 89"/>
                  <a:gd name="T28" fmla="*/ 10 w 110"/>
                  <a:gd name="T29" fmla="*/ 81 h 89"/>
                  <a:gd name="T30" fmla="*/ 34 w 110"/>
                  <a:gd name="T31" fmla="*/ 89 h 89"/>
                  <a:gd name="T32" fmla="*/ 110 w 110"/>
                  <a:gd name="T33" fmla="*/ 3 h 89"/>
                  <a:gd name="T34" fmla="*/ 85 w 110"/>
                  <a:gd name="T35" fmla="*/ 2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89">
                    <a:moveTo>
                      <a:pt x="85" y="22"/>
                    </a:moveTo>
                    <a:cubicBezTo>
                      <a:pt x="69" y="22"/>
                      <a:pt x="69" y="22"/>
                      <a:pt x="69" y="22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3"/>
                      <a:pt x="105" y="0"/>
                      <a:pt x="8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2" name="组合 63">
              <a:extLst>
                <a:ext uri="{FF2B5EF4-FFF2-40B4-BE49-F238E27FC236}">
                  <a16:creationId xmlns:a16="http://schemas.microsoft.com/office/drawing/2014/main" id="{A4F9B014-9C38-BD49-9E14-BEFFC6485472}"/>
                </a:ext>
              </a:extLst>
            </p:cNvPr>
            <p:cNvGrpSpPr/>
            <p:nvPr/>
          </p:nvGrpSpPr>
          <p:grpSpPr>
            <a:xfrm>
              <a:off x="4605398" y="3489574"/>
              <a:ext cx="750093" cy="471488"/>
              <a:chOff x="8491538" y="3690938"/>
              <a:chExt cx="1000124" cy="628650"/>
            </a:xfrm>
            <a:solidFill>
              <a:schemeClr val="bg1"/>
            </a:solidFill>
          </p:grpSpPr>
          <p:sp>
            <p:nvSpPr>
              <p:cNvPr id="22" name="Freeform 57">
                <a:extLst>
                  <a:ext uri="{FF2B5EF4-FFF2-40B4-BE49-F238E27FC236}">
                    <a16:creationId xmlns:a16="http://schemas.microsoft.com/office/drawing/2014/main" id="{CF987B42-B330-E848-9991-910140274F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1538" y="3925888"/>
                <a:ext cx="395287" cy="393700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3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33 w 64"/>
                  <a:gd name="T11" fmla="*/ 56 h 64"/>
                  <a:gd name="T12" fmla="*/ 9 w 64"/>
                  <a:gd name="T13" fmla="*/ 32 h 64"/>
                  <a:gd name="T14" fmla="*/ 32 w 64"/>
                  <a:gd name="T15" fmla="*/ 9 h 64"/>
                  <a:gd name="T16" fmla="*/ 56 w 64"/>
                  <a:gd name="T17" fmla="*/ 33 h 64"/>
                  <a:gd name="T18" fmla="*/ 33 w 64"/>
                  <a:gd name="T19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1" y="50"/>
                      <a:pt x="15" y="64"/>
                      <a:pt x="33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33" y="56"/>
                    </a:moveTo>
                    <a:cubicBezTo>
                      <a:pt x="20" y="56"/>
                      <a:pt x="9" y="45"/>
                      <a:pt x="9" y="32"/>
                    </a:cubicBezTo>
                    <a:cubicBezTo>
                      <a:pt x="8" y="19"/>
                      <a:pt x="19" y="9"/>
                      <a:pt x="32" y="9"/>
                    </a:cubicBezTo>
                    <a:cubicBezTo>
                      <a:pt x="45" y="9"/>
                      <a:pt x="56" y="20"/>
                      <a:pt x="56" y="33"/>
                    </a:cubicBezTo>
                    <a:cubicBezTo>
                      <a:pt x="56" y="45"/>
                      <a:pt x="46" y="56"/>
                      <a:pt x="3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3" name="Freeform 58">
                <a:extLst>
                  <a:ext uri="{FF2B5EF4-FFF2-40B4-BE49-F238E27FC236}">
                    <a16:creationId xmlns:a16="http://schemas.microsoft.com/office/drawing/2014/main" id="{250AE85D-142C-ED4A-97FE-6A8FB394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6375" y="3919538"/>
                <a:ext cx="395287" cy="400050"/>
              </a:xfrm>
              <a:custGeom>
                <a:avLst/>
                <a:gdLst>
                  <a:gd name="T0" fmla="*/ 32 w 64"/>
                  <a:gd name="T1" fmla="*/ 0 h 65"/>
                  <a:gd name="T2" fmla="*/ 0 w 64"/>
                  <a:gd name="T3" fmla="*/ 33 h 65"/>
                  <a:gd name="T4" fmla="*/ 32 w 64"/>
                  <a:gd name="T5" fmla="*/ 64 h 65"/>
                  <a:gd name="T6" fmla="*/ 64 w 64"/>
                  <a:gd name="T7" fmla="*/ 32 h 65"/>
                  <a:gd name="T8" fmla="*/ 32 w 64"/>
                  <a:gd name="T9" fmla="*/ 0 h 65"/>
                  <a:gd name="T10" fmla="*/ 32 w 64"/>
                  <a:gd name="T11" fmla="*/ 56 h 65"/>
                  <a:gd name="T12" fmla="*/ 8 w 64"/>
                  <a:gd name="T13" fmla="*/ 32 h 65"/>
                  <a:gd name="T14" fmla="*/ 32 w 64"/>
                  <a:gd name="T15" fmla="*/ 9 h 65"/>
                  <a:gd name="T16" fmla="*/ 55 w 64"/>
                  <a:gd name="T17" fmla="*/ 33 h 65"/>
                  <a:gd name="T18" fmla="*/ 32 w 64"/>
                  <a:gd name="T19" fmla="*/ 5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5">
                    <a:moveTo>
                      <a:pt x="32" y="0"/>
                    </a:moveTo>
                    <a:cubicBezTo>
                      <a:pt x="14" y="1"/>
                      <a:pt x="0" y="15"/>
                      <a:pt x="0" y="33"/>
                    </a:cubicBezTo>
                    <a:cubicBezTo>
                      <a:pt x="0" y="50"/>
                      <a:pt x="14" y="65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5"/>
                      <a:pt x="49" y="0"/>
                      <a:pt x="32" y="0"/>
                    </a:cubicBezTo>
                    <a:close/>
                    <a:moveTo>
                      <a:pt x="32" y="56"/>
                    </a:moveTo>
                    <a:cubicBezTo>
                      <a:pt x="19" y="56"/>
                      <a:pt x="8" y="46"/>
                      <a:pt x="8" y="32"/>
                    </a:cubicBezTo>
                    <a:cubicBezTo>
                      <a:pt x="8" y="19"/>
                      <a:pt x="19" y="9"/>
                      <a:pt x="32" y="9"/>
                    </a:cubicBezTo>
                    <a:cubicBezTo>
                      <a:pt x="44" y="10"/>
                      <a:pt x="55" y="20"/>
                      <a:pt x="55" y="33"/>
                    </a:cubicBezTo>
                    <a:cubicBezTo>
                      <a:pt x="56" y="46"/>
                      <a:pt x="45" y="56"/>
                      <a:pt x="32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Freeform 59">
                <a:extLst>
                  <a:ext uri="{FF2B5EF4-FFF2-40B4-BE49-F238E27FC236}">
                    <a16:creationId xmlns:a16="http://schemas.microsoft.com/office/drawing/2014/main" id="{B1F8F70C-1EBF-D449-9E2D-913EC7425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9863" y="3716338"/>
                <a:ext cx="239712" cy="393700"/>
              </a:xfrm>
              <a:custGeom>
                <a:avLst/>
                <a:gdLst>
                  <a:gd name="T0" fmla="*/ 151 w 151"/>
                  <a:gd name="T1" fmla="*/ 244 h 248"/>
                  <a:gd name="T2" fmla="*/ 62 w 151"/>
                  <a:gd name="T3" fmla="*/ 0 h 248"/>
                  <a:gd name="T4" fmla="*/ 3 w 151"/>
                  <a:gd name="T5" fmla="*/ 0 h 248"/>
                  <a:gd name="T6" fmla="*/ 0 w 151"/>
                  <a:gd name="T7" fmla="*/ 15 h 248"/>
                  <a:gd name="T8" fmla="*/ 46 w 151"/>
                  <a:gd name="T9" fmla="*/ 19 h 248"/>
                  <a:gd name="T10" fmla="*/ 140 w 151"/>
                  <a:gd name="T11" fmla="*/ 248 h 248"/>
                  <a:gd name="T12" fmla="*/ 151 w 151"/>
                  <a:gd name="T13" fmla="*/ 24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48">
                    <a:moveTo>
                      <a:pt x="151" y="244"/>
                    </a:moveTo>
                    <a:lnTo>
                      <a:pt x="62" y="0"/>
                    </a:lnTo>
                    <a:lnTo>
                      <a:pt x="3" y="0"/>
                    </a:lnTo>
                    <a:lnTo>
                      <a:pt x="0" y="15"/>
                    </a:lnTo>
                    <a:lnTo>
                      <a:pt x="46" y="19"/>
                    </a:lnTo>
                    <a:lnTo>
                      <a:pt x="140" y="248"/>
                    </a:lnTo>
                    <a:lnTo>
                      <a:pt x="151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5" name="Freeform 60">
                <a:extLst>
                  <a:ext uri="{FF2B5EF4-FFF2-40B4-BE49-F238E27FC236}">
                    <a16:creationId xmlns:a16="http://schemas.microsoft.com/office/drawing/2014/main" id="{83A18256-8376-A54A-ABCE-A9C70B82AC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2038" y="3740151"/>
                <a:ext cx="512762" cy="461963"/>
              </a:xfrm>
              <a:custGeom>
                <a:avLst/>
                <a:gdLst>
                  <a:gd name="T0" fmla="*/ 81 w 83"/>
                  <a:gd name="T1" fmla="*/ 15 h 75"/>
                  <a:gd name="T2" fmla="*/ 27 w 83"/>
                  <a:gd name="T3" fmla="*/ 15 h 75"/>
                  <a:gd name="T4" fmla="*/ 21 w 83"/>
                  <a:gd name="T5" fmla="*/ 0 h 75"/>
                  <a:gd name="T6" fmla="*/ 18 w 83"/>
                  <a:gd name="T7" fmla="*/ 5 h 75"/>
                  <a:gd name="T8" fmla="*/ 23 w 83"/>
                  <a:gd name="T9" fmla="*/ 17 h 75"/>
                  <a:gd name="T10" fmla="*/ 0 w 83"/>
                  <a:gd name="T11" fmla="*/ 58 h 75"/>
                  <a:gd name="T12" fmla="*/ 3 w 83"/>
                  <a:gd name="T13" fmla="*/ 62 h 75"/>
                  <a:gd name="T14" fmla="*/ 4 w 83"/>
                  <a:gd name="T15" fmla="*/ 60 h 75"/>
                  <a:gd name="T16" fmla="*/ 5 w 83"/>
                  <a:gd name="T17" fmla="*/ 64 h 75"/>
                  <a:gd name="T18" fmla="*/ 45 w 83"/>
                  <a:gd name="T19" fmla="*/ 69 h 75"/>
                  <a:gd name="T20" fmla="*/ 59 w 83"/>
                  <a:gd name="T21" fmla="*/ 68 h 75"/>
                  <a:gd name="T22" fmla="*/ 57 w 83"/>
                  <a:gd name="T23" fmla="*/ 57 h 75"/>
                  <a:gd name="T24" fmla="*/ 77 w 83"/>
                  <a:gd name="T25" fmla="*/ 27 h 75"/>
                  <a:gd name="T26" fmla="*/ 83 w 83"/>
                  <a:gd name="T27" fmla="*/ 20 h 75"/>
                  <a:gd name="T28" fmla="*/ 81 w 83"/>
                  <a:gd name="T29" fmla="*/ 15 h 75"/>
                  <a:gd name="T30" fmla="*/ 5 w 83"/>
                  <a:gd name="T31" fmla="*/ 59 h 75"/>
                  <a:gd name="T32" fmla="*/ 27 w 83"/>
                  <a:gd name="T33" fmla="*/ 21 h 75"/>
                  <a:gd name="T34" fmla="*/ 44 w 83"/>
                  <a:gd name="T35" fmla="*/ 57 h 75"/>
                  <a:gd name="T36" fmla="*/ 5 w 83"/>
                  <a:gd name="T37" fmla="*/ 59 h 75"/>
                  <a:gd name="T38" fmla="*/ 53 w 83"/>
                  <a:gd name="T39" fmla="*/ 55 h 75"/>
                  <a:gd name="T40" fmla="*/ 50 w 83"/>
                  <a:gd name="T41" fmla="*/ 55 h 75"/>
                  <a:gd name="T42" fmla="*/ 31 w 83"/>
                  <a:gd name="T43" fmla="*/ 20 h 75"/>
                  <a:gd name="T44" fmla="*/ 75 w 83"/>
                  <a:gd name="T45" fmla="*/ 20 h 75"/>
                  <a:gd name="T46" fmla="*/ 53 w 83"/>
                  <a:gd name="T47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75">
                    <a:moveTo>
                      <a:pt x="81" y="15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69"/>
                      <a:pt x="56" y="75"/>
                      <a:pt x="59" y="68"/>
                    </a:cubicBezTo>
                    <a:cubicBezTo>
                      <a:pt x="63" y="60"/>
                      <a:pt x="57" y="57"/>
                      <a:pt x="57" y="57"/>
                    </a:cubicBezTo>
                    <a:cubicBezTo>
                      <a:pt x="57" y="57"/>
                      <a:pt x="74" y="31"/>
                      <a:pt x="77" y="27"/>
                    </a:cubicBezTo>
                    <a:cubicBezTo>
                      <a:pt x="80" y="22"/>
                      <a:pt x="83" y="20"/>
                      <a:pt x="83" y="20"/>
                    </a:cubicBezTo>
                    <a:lnTo>
                      <a:pt x="81" y="15"/>
                    </a:lnTo>
                    <a:close/>
                    <a:moveTo>
                      <a:pt x="5" y="59"/>
                    </a:moveTo>
                    <a:cubicBezTo>
                      <a:pt x="27" y="21"/>
                      <a:pt x="27" y="21"/>
                      <a:pt x="27" y="21"/>
                    </a:cubicBezTo>
                    <a:cubicBezTo>
                      <a:pt x="32" y="28"/>
                      <a:pt x="44" y="57"/>
                      <a:pt x="44" y="57"/>
                    </a:cubicBezTo>
                    <a:lnTo>
                      <a:pt x="5" y="59"/>
                    </a:lnTo>
                    <a:close/>
                    <a:moveTo>
                      <a:pt x="53" y="55"/>
                    </a:moveTo>
                    <a:cubicBezTo>
                      <a:pt x="50" y="55"/>
                      <a:pt x="50" y="55"/>
                      <a:pt x="50" y="55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75" y="20"/>
                      <a:pt x="75" y="20"/>
                      <a:pt x="75" y="20"/>
                    </a:cubicBezTo>
                    <a:lnTo>
                      <a:pt x="53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Freeform 61">
                <a:extLst>
                  <a:ext uri="{FF2B5EF4-FFF2-40B4-BE49-F238E27FC236}">
                    <a16:creationId xmlns:a16="http://schemas.microsoft.com/office/drawing/2014/main" id="{36F97E32-4AF5-9D43-8F11-330B08826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6488" y="3690938"/>
                <a:ext cx="209550" cy="111125"/>
              </a:xfrm>
              <a:custGeom>
                <a:avLst/>
                <a:gdLst>
                  <a:gd name="T0" fmla="*/ 34 w 34"/>
                  <a:gd name="T1" fmla="*/ 9 h 18"/>
                  <a:gd name="T2" fmla="*/ 24 w 34"/>
                  <a:gd name="T3" fmla="*/ 4 h 18"/>
                  <a:gd name="T4" fmla="*/ 3 w 34"/>
                  <a:gd name="T5" fmla="*/ 3 h 18"/>
                  <a:gd name="T6" fmla="*/ 7 w 34"/>
                  <a:gd name="T7" fmla="*/ 15 h 18"/>
                  <a:gd name="T8" fmla="*/ 19 w 34"/>
                  <a:gd name="T9" fmla="*/ 11 h 18"/>
                  <a:gd name="T10" fmla="*/ 34 w 34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8">
                    <a:moveTo>
                      <a:pt x="34" y="9"/>
                    </a:moveTo>
                    <a:cubicBezTo>
                      <a:pt x="34" y="9"/>
                      <a:pt x="33" y="5"/>
                      <a:pt x="24" y="4"/>
                    </a:cubicBezTo>
                    <a:cubicBezTo>
                      <a:pt x="15" y="3"/>
                      <a:pt x="5" y="0"/>
                      <a:pt x="3" y="3"/>
                    </a:cubicBezTo>
                    <a:cubicBezTo>
                      <a:pt x="0" y="6"/>
                      <a:pt x="4" y="13"/>
                      <a:pt x="7" y="15"/>
                    </a:cubicBezTo>
                    <a:cubicBezTo>
                      <a:pt x="10" y="18"/>
                      <a:pt x="16" y="11"/>
                      <a:pt x="19" y="11"/>
                    </a:cubicBezTo>
                    <a:cubicBezTo>
                      <a:pt x="22" y="11"/>
                      <a:pt x="32" y="12"/>
                      <a:pt x="3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7" name="Freeform 62">
                <a:extLst>
                  <a:ext uri="{FF2B5EF4-FFF2-40B4-BE49-F238E27FC236}">
                    <a16:creationId xmlns:a16="http://schemas.microsoft.com/office/drawing/2014/main" id="{7D6DA400-79FD-BA4F-BEEC-826B609FA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5525" y="4079876"/>
                <a:ext cx="85725" cy="85725"/>
              </a:xfrm>
              <a:custGeom>
                <a:avLst/>
                <a:gdLst>
                  <a:gd name="T0" fmla="*/ 14 w 14"/>
                  <a:gd name="T1" fmla="*/ 7 h 14"/>
                  <a:gd name="T2" fmla="*/ 7 w 14"/>
                  <a:gd name="T3" fmla="*/ 14 h 14"/>
                  <a:gd name="T4" fmla="*/ 0 w 14"/>
                  <a:gd name="T5" fmla="*/ 7 h 14"/>
                  <a:gd name="T6" fmla="*/ 7 w 14"/>
                  <a:gd name="T7" fmla="*/ 0 h 14"/>
                  <a:gd name="T8" fmla="*/ 14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Freeform 63">
                <a:extLst>
                  <a:ext uri="{FF2B5EF4-FFF2-40B4-BE49-F238E27FC236}">
                    <a16:creationId xmlns:a16="http://schemas.microsoft.com/office/drawing/2014/main" id="{19829B46-757B-8742-8A92-9A667C4DA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0363" y="4079876"/>
                <a:ext cx="87312" cy="85725"/>
              </a:xfrm>
              <a:custGeom>
                <a:avLst/>
                <a:gdLst>
                  <a:gd name="T0" fmla="*/ 14 w 14"/>
                  <a:gd name="T1" fmla="*/ 7 h 14"/>
                  <a:gd name="T2" fmla="*/ 7 w 14"/>
                  <a:gd name="T3" fmla="*/ 14 h 14"/>
                  <a:gd name="T4" fmla="*/ 1 w 14"/>
                  <a:gd name="T5" fmla="*/ 7 h 14"/>
                  <a:gd name="T6" fmla="*/ 7 w 14"/>
                  <a:gd name="T7" fmla="*/ 1 h 14"/>
                  <a:gd name="T8" fmla="*/ 14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0" y="3"/>
                      <a:pt x="3" y="1"/>
                      <a:pt x="7" y="1"/>
                    </a:cubicBezTo>
                    <a:cubicBezTo>
                      <a:pt x="11" y="0"/>
                      <a:pt x="13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9" name="Freeform 64">
                <a:extLst>
                  <a:ext uri="{FF2B5EF4-FFF2-40B4-BE49-F238E27FC236}">
                    <a16:creationId xmlns:a16="http://schemas.microsoft.com/office/drawing/2014/main" id="{5F871930-A487-B944-8D0D-6694C9C22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3765551"/>
                <a:ext cx="44450" cy="30163"/>
              </a:xfrm>
              <a:custGeom>
                <a:avLst/>
                <a:gdLst>
                  <a:gd name="T0" fmla="*/ 6 w 7"/>
                  <a:gd name="T1" fmla="*/ 0 h 5"/>
                  <a:gd name="T2" fmla="*/ 1 w 7"/>
                  <a:gd name="T3" fmla="*/ 3 h 5"/>
                  <a:gd name="T4" fmla="*/ 1 w 7"/>
                  <a:gd name="T5" fmla="*/ 5 h 5"/>
                  <a:gd name="T6" fmla="*/ 7 w 7"/>
                  <a:gd name="T7" fmla="*/ 2 h 5"/>
                  <a:gd name="T8" fmla="*/ 6 w 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6" y="0"/>
                    </a:moveTo>
                    <a:cubicBezTo>
                      <a:pt x="6" y="0"/>
                      <a:pt x="2" y="3"/>
                      <a:pt x="1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0" name="Freeform 65">
                <a:extLst>
                  <a:ext uri="{FF2B5EF4-FFF2-40B4-BE49-F238E27FC236}">
                    <a16:creationId xmlns:a16="http://schemas.microsoft.com/office/drawing/2014/main" id="{6AEAF4B9-7ADF-E442-8969-F00ECF75F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3513" y="3697288"/>
                <a:ext cx="73025" cy="61913"/>
              </a:xfrm>
              <a:custGeom>
                <a:avLst/>
                <a:gdLst>
                  <a:gd name="T0" fmla="*/ 46 w 46"/>
                  <a:gd name="T1" fmla="*/ 39 h 39"/>
                  <a:gd name="T2" fmla="*/ 46 w 46"/>
                  <a:gd name="T3" fmla="*/ 0 h 39"/>
                  <a:gd name="T4" fmla="*/ 0 w 46"/>
                  <a:gd name="T5" fmla="*/ 8 h 39"/>
                  <a:gd name="T6" fmla="*/ 0 w 46"/>
                  <a:gd name="T7" fmla="*/ 35 h 39"/>
                  <a:gd name="T8" fmla="*/ 46 w 4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9">
                    <a:moveTo>
                      <a:pt x="46" y="39"/>
                    </a:moveTo>
                    <a:lnTo>
                      <a:pt x="46" y="0"/>
                    </a:lnTo>
                    <a:lnTo>
                      <a:pt x="0" y="8"/>
                    </a:lnTo>
                    <a:lnTo>
                      <a:pt x="0" y="35"/>
                    </a:lnTo>
                    <a:lnTo>
                      <a:pt x="46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13" name="组合 75">
              <a:extLst>
                <a:ext uri="{FF2B5EF4-FFF2-40B4-BE49-F238E27FC236}">
                  <a16:creationId xmlns:a16="http://schemas.microsoft.com/office/drawing/2014/main" id="{8F26D53A-D855-A841-9628-CCE65AC3AB31}"/>
                </a:ext>
              </a:extLst>
            </p:cNvPr>
            <p:cNvGrpSpPr/>
            <p:nvPr/>
          </p:nvGrpSpPr>
          <p:grpSpPr>
            <a:xfrm>
              <a:off x="6909793" y="3360455"/>
              <a:ext cx="453628" cy="678657"/>
              <a:chOff x="10158413" y="3421063"/>
              <a:chExt cx="604837" cy="904876"/>
            </a:xfrm>
            <a:solidFill>
              <a:schemeClr val="bg1"/>
            </a:solidFill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18F28390-3449-4944-8284-CC8967B4BA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8413" y="3981451"/>
                <a:ext cx="604837" cy="301625"/>
              </a:xfrm>
              <a:custGeom>
                <a:avLst/>
                <a:gdLst>
                  <a:gd name="T0" fmla="*/ 0 w 98"/>
                  <a:gd name="T1" fmla="*/ 0 h 49"/>
                  <a:gd name="T2" fmla="*/ 49 w 98"/>
                  <a:gd name="T3" fmla="*/ 49 h 49"/>
                  <a:gd name="T4" fmla="*/ 98 w 98"/>
                  <a:gd name="T5" fmla="*/ 0 h 49"/>
                  <a:gd name="T6" fmla="*/ 0 w 98"/>
                  <a:gd name="T7" fmla="*/ 0 h 49"/>
                  <a:gd name="T8" fmla="*/ 21 w 98"/>
                  <a:gd name="T9" fmla="*/ 18 h 49"/>
                  <a:gd name="T10" fmla="*/ 16 w 98"/>
                  <a:gd name="T11" fmla="*/ 14 h 49"/>
                  <a:gd name="T12" fmla="*/ 21 w 98"/>
                  <a:gd name="T13" fmla="*/ 9 h 49"/>
                  <a:gd name="T14" fmla="*/ 26 w 98"/>
                  <a:gd name="T15" fmla="*/ 14 h 49"/>
                  <a:gd name="T16" fmla="*/ 21 w 98"/>
                  <a:gd name="T17" fmla="*/ 18 h 49"/>
                  <a:gd name="T18" fmla="*/ 40 w 98"/>
                  <a:gd name="T19" fmla="*/ 18 h 49"/>
                  <a:gd name="T20" fmla="*/ 35 w 98"/>
                  <a:gd name="T21" fmla="*/ 14 h 49"/>
                  <a:gd name="T22" fmla="*/ 40 w 98"/>
                  <a:gd name="T23" fmla="*/ 9 h 49"/>
                  <a:gd name="T24" fmla="*/ 45 w 98"/>
                  <a:gd name="T25" fmla="*/ 14 h 49"/>
                  <a:gd name="T26" fmla="*/ 40 w 98"/>
                  <a:gd name="T27" fmla="*/ 18 h 49"/>
                  <a:gd name="T28" fmla="*/ 59 w 98"/>
                  <a:gd name="T29" fmla="*/ 18 h 49"/>
                  <a:gd name="T30" fmla="*/ 54 w 98"/>
                  <a:gd name="T31" fmla="*/ 14 h 49"/>
                  <a:gd name="T32" fmla="*/ 59 w 98"/>
                  <a:gd name="T33" fmla="*/ 9 h 49"/>
                  <a:gd name="T34" fmla="*/ 64 w 98"/>
                  <a:gd name="T35" fmla="*/ 14 h 49"/>
                  <a:gd name="T36" fmla="*/ 59 w 98"/>
                  <a:gd name="T37" fmla="*/ 18 h 49"/>
                  <a:gd name="T38" fmla="*/ 78 w 98"/>
                  <a:gd name="T39" fmla="*/ 18 h 49"/>
                  <a:gd name="T40" fmla="*/ 73 w 98"/>
                  <a:gd name="T41" fmla="*/ 14 h 49"/>
                  <a:gd name="T42" fmla="*/ 78 w 98"/>
                  <a:gd name="T43" fmla="*/ 9 h 49"/>
                  <a:gd name="T44" fmla="*/ 83 w 98"/>
                  <a:gd name="T45" fmla="*/ 14 h 49"/>
                  <a:gd name="T46" fmla="*/ 78 w 98"/>
                  <a:gd name="T47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49">
                    <a:moveTo>
                      <a:pt x="0" y="0"/>
                    </a:moveTo>
                    <a:cubicBezTo>
                      <a:pt x="0" y="27"/>
                      <a:pt x="22" y="49"/>
                      <a:pt x="49" y="49"/>
                    </a:cubicBezTo>
                    <a:cubicBezTo>
                      <a:pt x="76" y="49"/>
                      <a:pt x="98" y="27"/>
                      <a:pt x="98" y="0"/>
                    </a:cubicBezTo>
                    <a:lnTo>
                      <a:pt x="0" y="0"/>
                    </a:lnTo>
                    <a:close/>
                    <a:moveTo>
                      <a:pt x="21" y="18"/>
                    </a:moveTo>
                    <a:cubicBezTo>
                      <a:pt x="18" y="18"/>
                      <a:pt x="16" y="16"/>
                      <a:pt x="16" y="14"/>
                    </a:cubicBezTo>
                    <a:cubicBezTo>
                      <a:pt x="16" y="11"/>
                      <a:pt x="18" y="9"/>
                      <a:pt x="21" y="9"/>
                    </a:cubicBezTo>
                    <a:cubicBezTo>
                      <a:pt x="23" y="9"/>
                      <a:pt x="26" y="11"/>
                      <a:pt x="26" y="14"/>
                    </a:cubicBezTo>
                    <a:cubicBezTo>
                      <a:pt x="26" y="16"/>
                      <a:pt x="23" y="18"/>
                      <a:pt x="21" y="18"/>
                    </a:cubicBezTo>
                    <a:close/>
                    <a:moveTo>
                      <a:pt x="40" y="18"/>
                    </a:moveTo>
                    <a:cubicBezTo>
                      <a:pt x="37" y="18"/>
                      <a:pt x="35" y="16"/>
                      <a:pt x="35" y="14"/>
                    </a:cubicBezTo>
                    <a:cubicBezTo>
                      <a:pt x="35" y="11"/>
                      <a:pt x="37" y="9"/>
                      <a:pt x="40" y="9"/>
                    </a:cubicBezTo>
                    <a:cubicBezTo>
                      <a:pt x="42" y="9"/>
                      <a:pt x="45" y="11"/>
                      <a:pt x="45" y="14"/>
                    </a:cubicBezTo>
                    <a:cubicBezTo>
                      <a:pt x="45" y="16"/>
                      <a:pt x="42" y="18"/>
                      <a:pt x="40" y="18"/>
                    </a:cubicBezTo>
                    <a:close/>
                    <a:moveTo>
                      <a:pt x="59" y="18"/>
                    </a:moveTo>
                    <a:cubicBezTo>
                      <a:pt x="56" y="18"/>
                      <a:pt x="54" y="16"/>
                      <a:pt x="54" y="14"/>
                    </a:cubicBezTo>
                    <a:cubicBezTo>
                      <a:pt x="54" y="11"/>
                      <a:pt x="56" y="9"/>
                      <a:pt x="59" y="9"/>
                    </a:cubicBezTo>
                    <a:cubicBezTo>
                      <a:pt x="61" y="9"/>
                      <a:pt x="64" y="11"/>
                      <a:pt x="64" y="14"/>
                    </a:cubicBezTo>
                    <a:cubicBezTo>
                      <a:pt x="64" y="16"/>
                      <a:pt x="61" y="18"/>
                      <a:pt x="59" y="18"/>
                    </a:cubicBezTo>
                    <a:close/>
                    <a:moveTo>
                      <a:pt x="78" y="18"/>
                    </a:moveTo>
                    <a:cubicBezTo>
                      <a:pt x="75" y="18"/>
                      <a:pt x="73" y="16"/>
                      <a:pt x="73" y="14"/>
                    </a:cubicBezTo>
                    <a:cubicBezTo>
                      <a:pt x="73" y="11"/>
                      <a:pt x="75" y="9"/>
                      <a:pt x="78" y="9"/>
                    </a:cubicBezTo>
                    <a:cubicBezTo>
                      <a:pt x="81" y="9"/>
                      <a:pt x="83" y="11"/>
                      <a:pt x="83" y="14"/>
                    </a:cubicBezTo>
                    <a:cubicBezTo>
                      <a:pt x="83" y="16"/>
                      <a:pt x="81" y="18"/>
                      <a:pt x="7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8D01ABD6-44DB-A54F-A2C0-7132E5D5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1113" y="3532188"/>
                <a:ext cx="307975" cy="387350"/>
              </a:xfrm>
              <a:custGeom>
                <a:avLst/>
                <a:gdLst>
                  <a:gd name="T0" fmla="*/ 183 w 194"/>
                  <a:gd name="T1" fmla="*/ 0 h 244"/>
                  <a:gd name="T2" fmla="*/ 0 w 194"/>
                  <a:gd name="T3" fmla="*/ 244 h 244"/>
                  <a:gd name="T4" fmla="*/ 194 w 194"/>
                  <a:gd name="T5" fmla="*/ 244 h 244"/>
                  <a:gd name="T6" fmla="*/ 183 w 194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4" h="244">
                    <a:moveTo>
                      <a:pt x="183" y="0"/>
                    </a:moveTo>
                    <a:lnTo>
                      <a:pt x="0" y="244"/>
                    </a:lnTo>
                    <a:lnTo>
                      <a:pt x="194" y="244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398C0047-5B2C-7544-A8B9-60DF0AE28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61625" y="3532188"/>
                <a:ext cx="301625" cy="387350"/>
              </a:xfrm>
              <a:custGeom>
                <a:avLst/>
                <a:gdLst>
                  <a:gd name="T0" fmla="*/ 11 w 190"/>
                  <a:gd name="T1" fmla="*/ 0 h 244"/>
                  <a:gd name="T2" fmla="*/ 190 w 190"/>
                  <a:gd name="T3" fmla="*/ 244 h 244"/>
                  <a:gd name="T4" fmla="*/ 0 w 190"/>
                  <a:gd name="T5" fmla="*/ 244 h 244"/>
                  <a:gd name="T6" fmla="*/ 11 w 190"/>
                  <a:gd name="T7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244">
                    <a:moveTo>
                      <a:pt x="11" y="0"/>
                    </a:moveTo>
                    <a:lnTo>
                      <a:pt x="190" y="244"/>
                    </a:lnTo>
                    <a:lnTo>
                      <a:pt x="0" y="24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028F45B6-713F-1E46-AF00-3C7B96426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48925" y="3421063"/>
                <a:ext cx="36512" cy="560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E4913D2A-D56D-0543-94D5-664D37A5F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0488" y="4178301"/>
                <a:ext cx="149225" cy="141288"/>
              </a:xfrm>
              <a:custGeom>
                <a:avLst/>
                <a:gdLst>
                  <a:gd name="T0" fmla="*/ 15 w 24"/>
                  <a:gd name="T1" fmla="*/ 5 h 23"/>
                  <a:gd name="T2" fmla="*/ 6 w 24"/>
                  <a:gd name="T3" fmla="*/ 14 h 23"/>
                  <a:gd name="T4" fmla="*/ 6 w 24"/>
                  <a:gd name="T5" fmla="*/ 23 h 23"/>
                  <a:gd name="T6" fmla="*/ 24 w 24"/>
                  <a:gd name="T7" fmla="*/ 5 h 23"/>
                  <a:gd name="T8" fmla="*/ 15 w 24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15" y="5"/>
                    </a:moveTo>
                    <a:cubicBezTo>
                      <a:pt x="15" y="10"/>
                      <a:pt x="11" y="14"/>
                      <a:pt x="6" y="14"/>
                    </a:cubicBezTo>
                    <a:cubicBezTo>
                      <a:pt x="0" y="14"/>
                      <a:pt x="0" y="23"/>
                      <a:pt x="6" y="23"/>
                    </a:cubicBezTo>
                    <a:cubicBezTo>
                      <a:pt x="16" y="23"/>
                      <a:pt x="23" y="15"/>
                      <a:pt x="24" y="5"/>
                    </a:cubicBezTo>
                    <a:cubicBezTo>
                      <a:pt x="24" y="0"/>
                      <a:pt x="15" y="0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9" name="Freeform 10">
                <a:extLst>
                  <a:ext uri="{FF2B5EF4-FFF2-40B4-BE49-F238E27FC236}">
                    <a16:creationId xmlns:a16="http://schemas.microsoft.com/office/drawing/2014/main" id="{4EC78CB6-2EFB-0943-938D-969C966CE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4150" y="4178301"/>
                <a:ext cx="215900" cy="147638"/>
              </a:xfrm>
              <a:custGeom>
                <a:avLst/>
                <a:gdLst>
                  <a:gd name="T0" fmla="*/ 26 w 35"/>
                  <a:gd name="T1" fmla="*/ 5 h 24"/>
                  <a:gd name="T2" fmla="*/ 9 w 35"/>
                  <a:gd name="T3" fmla="*/ 5 h 24"/>
                  <a:gd name="T4" fmla="*/ 0 w 35"/>
                  <a:gd name="T5" fmla="*/ 5 h 24"/>
                  <a:gd name="T6" fmla="*/ 18 w 35"/>
                  <a:gd name="T7" fmla="*/ 23 h 24"/>
                  <a:gd name="T8" fmla="*/ 35 w 35"/>
                  <a:gd name="T9" fmla="*/ 5 h 24"/>
                  <a:gd name="T10" fmla="*/ 26 w 35"/>
                  <a:gd name="T11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4">
                    <a:moveTo>
                      <a:pt x="26" y="5"/>
                    </a:moveTo>
                    <a:cubicBezTo>
                      <a:pt x="26" y="17"/>
                      <a:pt x="9" y="17"/>
                      <a:pt x="9" y="5"/>
                    </a:cubicBezTo>
                    <a:cubicBezTo>
                      <a:pt x="8" y="0"/>
                      <a:pt x="0" y="0"/>
                      <a:pt x="0" y="5"/>
                    </a:cubicBezTo>
                    <a:cubicBezTo>
                      <a:pt x="0" y="15"/>
                      <a:pt x="8" y="23"/>
                      <a:pt x="18" y="23"/>
                    </a:cubicBezTo>
                    <a:cubicBezTo>
                      <a:pt x="27" y="24"/>
                      <a:pt x="35" y="15"/>
                      <a:pt x="35" y="5"/>
                    </a:cubicBezTo>
                    <a:cubicBezTo>
                      <a:pt x="35" y="0"/>
                      <a:pt x="27" y="0"/>
                      <a:pt x="2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24AF94B9-41C4-0746-AAA3-58291499B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4488" y="4178301"/>
                <a:ext cx="147637" cy="141288"/>
              </a:xfrm>
              <a:custGeom>
                <a:avLst/>
                <a:gdLst>
                  <a:gd name="T0" fmla="*/ 18 w 24"/>
                  <a:gd name="T1" fmla="*/ 14 h 23"/>
                  <a:gd name="T2" fmla="*/ 9 w 24"/>
                  <a:gd name="T3" fmla="*/ 5 h 23"/>
                  <a:gd name="T4" fmla="*/ 0 w 24"/>
                  <a:gd name="T5" fmla="*/ 5 h 23"/>
                  <a:gd name="T6" fmla="*/ 18 w 24"/>
                  <a:gd name="T7" fmla="*/ 23 h 23"/>
                  <a:gd name="T8" fmla="*/ 18 w 24"/>
                  <a:gd name="T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18" y="14"/>
                    </a:moveTo>
                    <a:cubicBezTo>
                      <a:pt x="13" y="14"/>
                      <a:pt x="9" y="10"/>
                      <a:pt x="9" y="5"/>
                    </a:cubicBezTo>
                    <a:cubicBezTo>
                      <a:pt x="9" y="0"/>
                      <a:pt x="0" y="0"/>
                      <a:pt x="0" y="5"/>
                    </a:cubicBezTo>
                    <a:cubicBezTo>
                      <a:pt x="1" y="15"/>
                      <a:pt x="8" y="23"/>
                      <a:pt x="18" y="23"/>
                    </a:cubicBezTo>
                    <a:cubicBezTo>
                      <a:pt x="24" y="23"/>
                      <a:pt x="24" y="14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4A55A0BE-B3B0-4446-AB6E-848395D84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9088" y="3427413"/>
                <a:ext cx="130175" cy="98425"/>
              </a:xfrm>
              <a:custGeom>
                <a:avLst/>
                <a:gdLst>
                  <a:gd name="T0" fmla="*/ 0 w 82"/>
                  <a:gd name="T1" fmla="*/ 0 h 62"/>
                  <a:gd name="T2" fmla="*/ 82 w 82"/>
                  <a:gd name="T3" fmla="*/ 31 h 62"/>
                  <a:gd name="T4" fmla="*/ 0 w 82"/>
                  <a:gd name="T5" fmla="*/ 62 h 62"/>
                  <a:gd name="T6" fmla="*/ 0 w 82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62">
                    <a:moveTo>
                      <a:pt x="0" y="0"/>
                    </a:moveTo>
                    <a:lnTo>
                      <a:pt x="82" y="31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62517" tIns="81259" rIns="162517" bIns="812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1" name="Group 74">
            <a:extLst>
              <a:ext uri="{FF2B5EF4-FFF2-40B4-BE49-F238E27FC236}">
                <a16:creationId xmlns:a16="http://schemas.microsoft.com/office/drawing/2014/main" id="{A8CDFB4A-4246-3B4D-BF46-DE6DD398BEA9}"/>
              </a:ext>
            </a:extLst>
          </p:cNvPr>
          <p:cNvGrpSpPr/>
          <p:nvPr/>
        </p:nvGrpSpPr>
        <p:grpSpPr>
          <a:xfrm>
            <a:off x="7337882" y="1868975"/>
            <a:ext cx="2602736" cy="978538"/>
            <a:chOff x="241398" y="2810745"/>
            <a:chExt cx="2581890" cy="975096"/>
          </a:xfrm>
        </p:grpSpPr>
        <p:sp>
          <p:nvSpPr>
            <p:cNvPr id="42" name="文本框 11">
              <a:extLst>
                <a:ext uri="{FF2B5EF4-FFF2-40B4-BE49-F238E27FC236}">
                  <a16:creationId xmlns:a16="http://schemas.microsoft.com/office/drawing/2014/main" id="{F85DDDA8-F6BF-304A-B5C9-17D1A26A9873}"/>
                </a:ext>
              </a:extLst>
            </p:cNvPr>
            <p:cNvSpPr txBox="1"/>
            <p:nvPr/>
          </p:nvSpPr>
          <p:spPr>
            <a:xfrm>
              <a:off x="241398" y="2810745"/>
              <a:ext cx="1404433" cy="460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高效开发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矩形 9">
              <a:extLst>
                <a:ext uri="{FF2B5EF4-FFF2-40B4-BE49-F238E27FC236}">
                  <a16:creationId xmlns:a16="http://schemas.microsoft.com/office/drawing/2014/main" id="{3F423BC0-E285-C64C-83B2-9F1A501B456E}"/>
                </a:ext>
              </a:extLst>
            </p:cNvPr>
            <p:cNvSpPr/>
            <p:nvPr/>
          </p:nvSpPr>
          <p:spPr>
            <a:xfrm>
              <a:off x="241398" y="3290210"/>
              <a:ext cx="2581890" cy="495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高效协作，快速实现产品能力，支持版本的高效升级</a:t>
              </a:r>
            </a:p>
          </p:txBody>
        </p:sp>
      </p:grpSp>
      <p:grpSp>
        <p:nvGrpSpPr>
          <p:cNvPr id="44" name="Group 80">
            <a:extLst>
              <a:ext uri="{FF2B5EF4-FFF2-40B4-BE49-F238E27FC236}">
                <a16:creationId xmlns:a16="http://schemas.microsoft.com/office/drawing/2014/main" id="{B2E08625-CD31-D140-AE64-3235F444A1D2}"/>
              </a:ext>
            </a:extLst>
          </p:cNvPr>
          <p:cNvGrpSpPr/>
          <p:nvPr/>
        </p:nvGrpSpPr>
        <p:grpSpPr>
          <a:xfrm>
            <a:off x="1305913" y="1868977"/>
            <a:ext cx="2602737" cy="975484"/>
            <a:chOff x="591226" y="2813787"/>
            <a:chExt cx="2581890" cy="972052"/>
          </a:xfrm>
        </p:grpSpPr>
        <p:sp>
          <p:nvSpPr>
            <p:cNvPr id="45" name="文本框 11">
              <a:extLst>
                <a:ext uri="{FF2B5EF4-FFF2-40B4-BE49-F238E27FC236}">
                  <a16:creationId xmlns:a16="http://schemas.microsoft.com/office/drawing/2014/main" id="{6AFA75B1-D6B7-C443-A0B8-A8B619D80AAC}"/>
                </a:ext>
              </a:extLst>
            </p:cNvPr>
            <p:cNvSpPr txBox="1"/>
            <p:nvPr/>
          </p:nvSpPr>
          <p:spPr>
            <a:xfrm>
              <a:off x="1768684" y="2813787"/>
              <a:ext cx="1404432" cy="460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高质运维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矩形 9">
              <a:extLst>
                <a:ext uri="{FF2B5EF4-FFF2-40B4-BE49-F238E27FC236}">
                  <a16:creationId xmlns:a16="http://schemas.microsoft.com/office/drawing/2014/main" id="{A16869F1-D394-AA46-8345-EE65373E5CFC}"/>
                </a:ext>
              </a:extLst>
            </p:cNvPr>
            <p:cNvSpPr/>
            <p:nvPr/>
          </p:nvSpPr>
          <p:spPr>
            <a:xfrm>
              <a:off x="591226" y="3290209"/>
              <a:ext cx="2581890" cy="495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支持海量微服务的维护，保障服务质量，减少运维工作和复杂度</a:t>
              </a:r>
            </a:p>
          </p:txBody>
        </p:sp>
      </p:grpSp>
      <p:grpSp>
        <p:nvGrpSpPr>
          <p:cNvPr id="47" name="Group 74">
            <a:extLst>
              <a:ext uri="{FF2B5EF4-FFF2-40B4-BE49-F238E27FC236}">
                <a16:creationId xmlns:a16="http://schemas.microsoft.com/office/drawing/2014/main" id="{E705A263-B6F6-CE45-BBBD-DDDD3A6AB93D}"/>
              </a:ext>
            </a:extLst>
          </p:cNvPr>
          <p:cNvGrpSpPr/>
          <p:nvPr/>
        </p:nvGrpSpPr>
        <p:grpSpPr>
          <a:xfrm>
            <a:off x="7337882" y="3692633"/>
            <a:ext cx="2602736" cy="978538"/>
            <a:chOff x="241398" y="2810745"/>
            <a:chExt cx="2581890" cy="975096"/>
          </a:xfrm>
        </p:grpSpPr>
        <p:sp>
          <p:nvSpPr>
            <p:cNvPr id="48" name="文本框 11">
              <a:extLst>
                <a:ext uri="{FF2B5EF4-FFF2-40B4-BE49-F238E27FC236}">
                  <a16:creationId xmlns:a16="http://schemas.microsoft.com/office/drawing/2014/main" id="{17468ADE-6582-2C43-B1D2-6F8ED2C39D5F}"/>
                </a:ext>
              </a:extLst>
            </p:cNvPr>
            <p:cNvSpPr txBox="1"/>
            <p:nvPr/>
          </p:nvSpPr>
          <p:spPr>
            <a:xfrm>
              <a:off x="302461" y="2810745"/>
              <a:ext cx="1404433" cy="460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并发能力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9">
              <a:extLst>
                <a:ext uri="{FF2B5EF4-FFF2-40B4-BE49-F238E27FC236}">
                  <a16:creationId xmlns:a16="http://schemas.microsoft.com/office/drawing/2014/main" id="{9794299C-B067-8E49-87F7-4D9906843BA2}"/>
                </a:ext>
              </a:extLst>
            </p:cNvPr>
            <p:cNvSpPr/>
            <p:nvPr/>
          </p:nvSpPr>
          <p:spPr>
            <a:xfrm>
              <a:off x="241398" y="3290210"/>
              <a:ext cx="2581890" cy="495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支持海量用户并发访问，支撑复杂的业务逻辑</a:t>
              </a:r>
            </a:p>
          </p:txBody>
        </p:sp>
      </p:grpSp>
      <p:grpSp>
        <p:nvGrpSpPr>
          <p:cNvPr id="50" name="Group 80">
            <a:extLst>
              <a:ext uri="{FF2B5EF4-FFF2-40B4-BE49-F238E27FC236}">
                <a16:creationId xmlns:a16="http://schemas.microsoft.com/office/drawing/2014/main" id="{5F4B79BA-C9BA-0F46-B6A0-272A5C9BC60C}"/>
              </a:ext>
            </a:extLst>
          </p:cNvPr>
          <p:cNvGrpSpPr/>
          <p:nvPr/>
        </p:nvGrpSpPr>
        <p:grpSpPr>
          <a:xfrm>
            <a:off x="1305913" y="3692637"/>
            <a:ext cx="2602737" cy="975484"/>
            <a:chOff x="591226" y="2813787"/>
            <a:chExt cx="2581890" cy="972052"/>
          </a:xfrm>
        </p:grpSpPr>
        <p:sp>
          <p:nvSpPr>
            <p:cNvPr id="51" name="文本框 11">
              <a:extLst>
                <a:ext uri="{FF2B5EF4-FFF2-40B4-BE49-F238E27FC236}">
                  <a16:creationId xmlns:a16="http://schemas.microsoft.com/office/drawing/2014/main" id="{5A4A9A2D-3CAC-C145-AE84-4EF9167DC043}"/>
                </a:ext>
              </a:extLst>
            </p:cNvPr>
            <p:cNvSpPr txBox="1"/>
            <p:nvPr/>
          </p:nvSpPr>
          <p:spPr>
            <a:xfrm>
              <a:off x="1768684" y="2813787"/>
              <a:ext cx="1404432" cy="460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节省成本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9">
              <a:extLst>
                <a:ext uri="{FF2B5EF4-FFF2-40B4-BE49-F238E27FC236}">
                  <a16:creationId xmlns:a16="http://schemas.microsoft.com/office/drawing/2014/main" id="{7BFCDD9E-6A82-8B4C-93E5-353C178ACE08}"/>
                </a:ext>
              </a:extLst>
            </p:cNvPr>
            <p:cNvSpPr/>
            <p:nvPr/>
          </p:nvSpPr>
          <p:spPr>
            <a:xfrm>
              <a:off x="591226" y="3290209"/>
              <a:ext cx="2581890" cy="495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支持弹性调度，节省服务器、网络等基础设施成本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182425" y="203507"/>
            <a:ext cx="419601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微服务的开源解决方案</a:t>
            </a:r>
          </a:p>
        </p:txBody>
      </p:sp>
      <p:sp>
        <p:nvSpPr>
          <p:cNvPr id="53" name="圆角矩形 11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20F7720B-B961-3940-B819-DA3270F48BA4}"/>
              </a:ext>
            </a:extLst>
          </p:cNvPr>
          <p:cNvSpPr/>
          <p:nvPr/>
        </p:nvSpPr>
        <p:spPr>
          <a:xfrm>
            <a:off x="880249" y="1350101"/>
            <a:ext cx="1576393" cy="621284"/>
          </a:xfrm>
          <a:prstGeom prst="roundRect">
            <a:avLst>
              <a:gd name="adj" fmla="val 27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 defTabSz="685466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无服务治理类</a:t>
            </a:r>
          </a:p>
        </p:txBody>
      </p:sp>
      <p:pic>
        <p:nvPicPr>
          <p:cNvPr id="54" name="Picture 7" descr="C:\Users\joeyzhong\AppData\Roaming\Tencent\Users\645701870\QQ\WinTemp\RichOle\1EYRKUM][K}300(4JY2H{DH.png">
            <a:extLst>
              <a:ext uri="{FF2B5EF4-FFF2-40B4-BE49-F238E27FC236}">
                <a16:creationId xmlns:a16="http://schemas.microsoft.com/office/drawing/2014/main" id="{DA281AB6-3ECC-C144-B2D0-AEB4AB1F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78" y="2732192"/>
            <a:ext cx="849431" cy="38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 descr="brpc">
            <a:extLst>
              <a:ext uri="{FF2B5EF4-FFF2-40B4-BE49-F238E27FC236}">
                <a16:creationId xmlns:a16="http://schemas.microsoft.com/office/drawing/2014/main" id="{66B37A59-EECF-624E-9DAB-1AA74A4D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16" y="2401125"/>
            <a:ext cx="849431" cy="42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8" descr="C:\Users\joeyzhong\AppData\Roaming\Tencent\Users\645701870\QQ\WinTemp\RichOle\J%L[YY}{IY$_H69~FJJFPDM.png">
            <a:extLst>
              <a:ext uri="{FF2B5EF4-FFF2-40B4-BE49-F238E27FC236}">
                <a16:creationId xmlns:a16="http://schemas.microsoft.com/office/drawing/2014/main" id="{F5ECF437-5F34-5147-B228-948102738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49" y="2223098"/>
            <a:ext cx="1641632" cy="36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直接连接符 27">
            <a:extLst>
              <a:ext uri="{FF2B5EF4-FFF2-40B4-BE49-F238E27FC236}">
                <a16:creationId xmlns:a16="http://schemas.microsoft.com/office/drawing/2014/main" id="{D194A515-5AA7-AF42-BD38-90E039C3C863}"/>
              </a:ext>
            </a:extLst>
          </p:cNvPr>
          <p:cNvCxnSpPr>
            <a:cxnSpLocks/>
          </p:cNvCxnSpPr>
          <p:nvPr/>
        </p:nvCxnSpPr>
        <p:spPr>
          <a:xfrm>
            <a:off x="937431" y="3373171"/>
            <a:ext cx="10168758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8">
            <a:extLst>
              <a:ext uri="{FF2B5EF4-FFF2-40B4-BE49-F238E27FC236}">
                <a16:creationId xmlns:a16="http://schemas.microsoft.com/office/drawing/2014/main" id="{2C6DC095-C141-784E-94EE-2ED79464591A}"/>
              </a:ext>
            </a:extLst>
          </p:cNvPr>
          <p:cNvCxnSpPr/>
          <p:nvPr/>
        </p:nvCxnSpPr>
        <p:spPr>
          <a:xfrm flipV="1">
            <a:off x="6086237" y="1427634"/>
            <a:ext cx="0" cy="3600932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4D45E41-D843-D842-8861-1A04CFCE1DB5}"/>
              </a:ext>
            </a:extLst>
          </p:cNvPr>
          <p:cNvSpPr txBox="1"/>
          <p:nvPr/>
        </p:nvSpPr>
        <p:spPr>
          <a:xfrm>
            <a:off x="2655382" y="1285475"/>
            <a:ext cx="2859520" cy="87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专注于通信框架，</a:t>
            </a:r>
            <a:r>
              <a:rPr lang="en-US" altLang="zh-CN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RPC</a:t>
            </a:r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或消息队列模式，</a:t>
            </a:r>
            <a:endParaRPr lang="en-US" altLang="zh-CN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部分框架支持多语言开发</a:t>
            </a:r>
          </a:p>
          <a:p>
            <a:endParaRPr lang="zh-CN" altLang="en-US" sz="1200" dirty="0">
              <a:solidFill>
                <a:schemeClr val="tx1"/>
              </a:solidFill>
              <a:latin typeface="PingFang SC Medium"/>
              <a:ea typeface="PingFang SC Medium"/>
              <a:cs typeface="PingFang SC Medium"/>
              <a:sym typeface="PingFang SC Medium"/>
            </a:endParaRPr>
          </a:p>
        </p:txBody>
      </p:sp>
      <p:sp>
        <p:nvSpPr>
          <p:cNvPr id="60" name="圆角矩形 11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3C161C5B-304A-CE4A-8339-870355271E45}"/>
              </a:ext>
            </a:extLst>
          </p:cNvPr>
          <p:cNvSpPr/>
          <p:nvPr/>
        </p:nvSpPr>
        <p:spPr>
          <a:xfrm>
            <a:off x="6471536" y="1353544"/>
            <a:ext cx="1576393" cy="621284"/>
          </a:xfrm>
          <a:prstGeom prst="roundRect">
            <a:avLst>
              <a:gd name="adj" fmla="val 27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 defTabSz="685466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服务网格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A99715C-CC63-854C-B6D5-7EC04B172848}"/>
              </a:ext>
            </a:extLst>
          </p:cNvPr>
          <p:cNvSpPr txBox="1"/>
          <p:nvPr/>
        </p:nvSpPr>
        <p:spPr>
          <a:xfrm>
            <a:off x="8246669" y="1288918"/>
            <a:ext cx="2332238" cy="934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支持服务治理，通过</a:t>
            </a:r>
            <a:r>
              <a:rPr lang="en" altLang="zh-CN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SideCar</a:t>
            </a:r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模式解决</a:t>
            </a:r>
            <a:endParaRPr lang="en-US" altLang="zh-CN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多语言问题，使用成本比较高</a:t>
            </a:r>
          </a:p>
          <a:p>
            <a:endParaRPr lang="zh-CN" altLang="en-US" sz="1200" dirty="0">
              <a:solidFill>
                <a:schemeClr val="tx1"/>
              </a:solidFill>
              <a:latin typeface="PingFang SC Medium"/>
              <a:ea typeface="PingFang SC Medium"/>
              <a:cs typeface="PingFang SC Medium"/>
              <a:sym typeface="PingFang SC Medium"/>
            </a:endParaRP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1D41F8D6-3AF3-BB46-8ED0-2FB40C08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241" y="2249337"/>
            <a:ext cx="1481509" cy="35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63710872-27BC-9F43-90C0-90AD432D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241" y="2786096"/>
            <a:ext cx="1415204" cy="4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âistioâçå¾çæç´¢ç»æ">
            <a:extLst>
              <a:ext uri="{FF2B5EF4-FFF2-40B4-BE49-F238E27FC236}">
                <a16:creationId xmlns:a16="http://schemas.microsoft.com/office/drawing/2014/main" id="{CDF1B20B-7C53-2744-AA46-66261225E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16143" r="22970" b="12177"/>
          <a:stretch>
            <a:fillRect/>
          </a:stretch>
        </p:blipFill>
        <p:spPr bwMode="auto">
          <a:xfrm>
            <a:off x="9063558" y="2441986"/>
            <a:ext cx="1225742" cy="6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圆角矩形 11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C388F5F2-AB0D-A24F-8257-BC40F81FB3A9}"/>
              </a:ext>
            </a:extLst>
          </p:cNvPr>
          <p:cNvSpPr/>
          <p:nvPr/>
        </p:nvSpPr>
        <p:spPr>
          <a:xfrm>
            <a:off x="939768" y="3824636"/>
            <a:ext cx="1576393" cy="621284"/>
          </a:xfrm>
          <a:prstGeom prst="roundRect">
            <a:avLst>
              <a:gd name="adj" fmla="val 27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defTabSz="685466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单语言带服务治理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39B865B-9C9F-9048-93F4-1220DD63B5A5}"/>
              </a:ext>
            </a:extLst>
          </p:cNvPr>
          <p:cNvSpPr txBox="1"/>
          <p:nvPr/>
        </p:nvSpPr>
        <p:spPr>
          <a:xfrm>
            <a:off x="2714900" y="3760010"/>
            <a:ext cx="2859520" cy="87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在通信框架的基础上支持服务治理能力，</a:t>
            </a:r>
            <a:endParaRPr lang="en-US" altLang="zh-CN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单一编程语言实现，</a:t>
            </a:r>
            <a:r>
              <a:rPr lang="en" altLang="zh-CN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语言为主流</a:t>
            </a:r>
          </a:p>
        </p:txBody>
      </p:sp>
      <p:pic>
        <p:nvPicPr>
          <p:cNvPr id="67" name="Picture 6" descr="C:\Users\joeyzhong\AppData\Roaming\Tencent\Users\645701870\QQ\WinTemp\RichOle\}7DN7RP_$X_2]`}(]UGHEA2.png">
            <a:extLst>
              <a:ext uri="{FF2B5EF4-FFF2-40B4-BE49-F238E27FC236}">
                <a16:creationId xmlns:a16="http://schemas.microsoft.com/office/drawing/2014/main" id="{8B94EB18-E348-C44E-8099-3B8E7EE4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5" y="4901480"/>
            <a:ext cx="1244511" cy="6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C:\Users\joeyzhong\AppData\Roaming\Tencent\Users\645701870\QQ\WinTemp\RichOle\~G_DRGM][ALW}TP`0FDML%X.png">
            <a:extLst>
              <a:ext uri="{FF2B5EF4-FFF2-40B4-BE49-F238E27FC236}">
                <a16:creationId xmlns:a16="http://schemas.microsoft.com/office/drawing/2014/main" id="{DBBBB30C-7A6C-D54A-AE62-8D6882A5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60" y="4897384"/>
            <a:ext cx="915280" cy="61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圆角矩形 11" descr="e7d195523061f1c03a90ee8e42cb24248e56383cd534985688F9F494128731F165EE95AB4B0C0A38076AAEA07667B1565C446FC45FF01DFB0E885BCDBDF3A284F3DB14DA61DD97F0BAB2E6C668FB4931A957E3484A488D9F0D73B5F441AE5136C6594B47EE7EA4532A55829BCA22F8825C6B74EDBEC3C9FB0047B905C9946CDED44F822C27AA663B">
            <a:extLst>
              <a:ext uri="{FF2B5EF4-FFF2-40B4-BE49-F238E27FC236}">
                <a16:creationId xmlns:a16="http://schemas.microsoft.com/office/drawing/2014/main" id="{37DABE8B-69AB-2F49-B218-754EDD625DFE}"/>
              </a:ext>
            </a:extLst>
          </p:cNvPr>
          <p:cNvSpPr/>
          <p:nvPr/>
        </p:nvSpPr>
        <p:spPr>
          <a:xfrm>
            <a:off x="6471536" y="3816585"/>
            <a:ext cx="1576393" cy="621284"/>
          </a:xfrm>
          <a:prstGeom prst="roundRect">
            <a:avLst>
              <a:gd name="adj" fmla="val 270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 defTabSz="685466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多语言带服务治理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187DDD0-7726-4643-9031-CBBE1848D1FB}"/>
              </a:ext>
            </a:extLst>
          </p:cNvPr>
          <p:cNvSpPr txBox="1"/>
          <p:nvPr/>
        </p:nvSpPr>
        <p:spPr>
          <a:xfrm>
            <a:off x="8246669" y="3751959"/>
            <a:ext cx="2859520" cy="87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在通信框架的基础上支持服务治理能力，</a:t>
            </a:r>
            <a:endParaRPr lang="en-US" altLang="zh-CN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多种编程语言实现</a:t>
            </a:r>
          </a:p>
          <a:p>
            <a:endParaRPr lang="zh-CN" altLang="en-US" sz="1200" dirty="0">
              <a:solidFill>
                <a:schemeClr val="tx1"/>
              </a:solidFill>
              <a:latin typeface="PingFang SC Medium"/>
              <a:ea typeface="PingFang SC Medium"/>
              <a:cs typeface="PingFang SC Medium"/>
              <a:sym typeface="PingFang SC Medium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E21C9A2-6B37-2A4C-8BDB-CE38D56C5B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150" y="4682406"/>
            <a:ext cx="1649769" cy="6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206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198900" y="214944"/>
            <a:ext cx="519308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微服务的开源解决方案</a:t>
            </a:r>
            <a:r>
              <a:rPr lang="en-US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-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详情</a:t>
            </a:r>
            <a:endParaRPr b="1"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FF196B42-A7BE-4749-AF29-88FB496F5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225915"/>
              </p:ext>
            </p:extLst>
          </p:nvPr>
        </p:nvGraphicFramePr>
        <p:xfrm>
          <a:off x="828760" y="1172748"/>
          <a:ext cx="10280673" cy="4544881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07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2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833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对比项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Tars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GRPC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altLang="zh-CN" sz="1600" kern="1200" dirty="0"/>
                        <a:t>Dubbo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备注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87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网络协议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 err="1"/>
                        <a:t>udp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tcp</a:t>
                      </a:r>
                      <a:r>
                        <a:rPr lang="en-US" sz="1600" dirty="0"/>
                        <a:t>/http2/</a:t>
                      </a:r>
                      <a:r>
                        <a:rPr lang="zh-CN" altLang="en-US" sz="1600" dirty="0"/>
                        <a:t>自定义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/>
                        <a:t>http2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 err="1"/>
                        <a:t>tcp</a:t>
                      </a:r>
                      <a:r>
                        <a:rPr lang="en-US" altLang="zh-CN" sz="1600" dirty="0"/>
                        <a:t>/http/</a:t>
                      </a:r>
                      <a:r>
                        <a:rPr lang="zh-CN" altLang="en-US" sz="1600" dirty="0"/>
                        <a:t>自定义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T</a:t>
                      </a:r>
                      <a:r>
                        <a:rPr lang="zh-CN" sz="1600" dirty="0"/>
                        <a:t>ars</a:t>
                      </a:r>
                      <a:r>
                        <a:rPr lang="zh-CN" altLang="en-US" sz="1600" dirty="0"/>
                        <a:t>默认提供</a:t>
                      </a:r>
                      <a:r>
                        <a:rPr lang="en-US" altLang="zh-CN" sz="1600" dirty="0" err="1"/>
                        <a:t>udp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tcp</a:t>
                      </a:r>
                      <a:r>
                        <a:rPr lang="zh-CN" sz="1600" dirty="0"/>
                        <a:t>支持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 err="1"/>
                        <a:t>dubbo</a:t>
                      </a:r>
                      <a:r>
                        <a:rPr lang="zh-CN" altLang="en-US" sz="1600" dirty="0"/>
                        <a:t>支持</a:t>
                      </a:r>
                      <a:r>
                        <a:rPr lang="en-US" altLang="zh-CN" sz="1600" dirty="0" err="1"/>
                        <a:t>tcp</a:t>
                      </a:r>
                      <a:r>
                        <a:rPr lang="en-US" altLang="zh-CN" sz="1600" dirty="0"/>
                        <a:t>/http</a:t>
                      </a:r>
                      <a:r>
                        <a:rPr lang="zh-CN" altLang="en-US" sz="1600" dirty="0"/>
                        <a:t>等</a:t>
                      </a:r>
                      <a:r>
                        <a:rPr lang="zh-CN" sz="1600" dirty="0"/>
                        <a:t>，grpc只支持http2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7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IDL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dirty="0"/>
                        <a:t>tars/</a:t>
                      </a:r>
                      <a:r>
                        <a:rPr lang="en-US" altLang="zh-CN" sz="1600" dirty="0"/>
                        <a:t>pb/</a:t>
                      </a:r>
                      <a:r>
                        <a:rPr lang="zh-CN" altLang="en-US" sz="1600" dirty="0"/>
                        <a:t>自定义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pb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无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IDL本身思路差不多，tars可以设置字段默认值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87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多语言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5</a:t>
                      </a:r>
                      <a:r>
                        <a:rPr lang="zh-CN" altLang="en-US" sz="1600" dirty="0"/>
                        <a:t>种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13</a:t>
                      </a:r>
                      <a:r>
                        <a:rPr lang="zh-CN" altLang="en-US" sz="1600" dirty="0"/>
                        <a:t>种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种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en-US" sz="1600" dirty="0" err="1"/>
                        <a:t>Grpc</a:t>
                      </a:r>
                      <a:r>
                        <a:rPr lang="en-US" altLang="en-US" sz="1600" dirty="0"/>
                        <a:t>/tars</a:t>
                      </a:r>
                      <a:r>
                        <a:rPr lang="zh-CN" altLang="en-US" sz="1600" dirty="0"/>
                        <a:t>都支持多语言开发，</a:t>
                      </a:r>
                      <a:r>
                        <a:rPr lang="en-US" altLang="zh-CN" sz="1600" dirty="0" err="1"/>
                        <a:t>dubbo</a:t>
                      </a:r>
                      <a:r>
                        <a:rPr lang="zh-CN" altLang="en-US" sz="1600" dirty="0"/>
                        <a:t>支持</a:t>
                      </a:r>
                      <a:r>
                        <a:rPr lang="en-US" altLang="zh-CN" sz="1600" dirty="0"/>
                        <a:t>Java/Go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7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RPC性能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非常高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/>
                        <a:t>一般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高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经过测试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tars</a:t>
                      </a:r>
                      <a:r>
                        <a:rPr lang="zh-CN" altLang="en-US" sz="1600" dirty="0"/>
                        <a:t>性能高</a:t>
                      </a:r>
                      <a:r>
                        <a:rPr lang="en-US" altLang="zh-CN" sz="1600" dirty="0" err="1"/>
                        <a:t>grpc</a:t>
                      </a:r>
                      <a:r>
                        <a:rPr lang="en-US" altLang="zh-CN" sz="1600" dirty="0"/>
                        <a:t> 5</a:t>
                      </a:r>
                      <a:r>
                        <a:rPr lang="zh-CN" altLang="en-US" sz="1600" dirty="0"/>
                        <a:t>倍，且高于</a:t>
                      </a:r>
                      <a:r>
                        <a:rPr lang="en-US" altLang="zh-CN" sz="1600" dirty="0" err="1"/>
                        <a:t>dubbo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18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/>
                        <a:t>服务治理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提供整套体系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无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提供服务治理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T</a:t>
                      </a:r>
                      <a:r>
                        <a:rPr lang="zh-CN" sz="1600" dirty="0"/>
                        <a:t>ars</a:t>
                      </a:r>
                      <a:r>
                        <a:rPr lang="zh-CN" altLang="en-US" sz="1600" dirty="0"/>
                        <a:t>与</a:t>
                      </a:r>
                      <a:r>
                        <a:rPr lang="en-US" altLang="zh-CN" sz="1600" dirty="0" err="1"/>
                        <a:t>dubbo</a:t>
                      </a:r>
                      <a:r>
                        <a:rPr lang="zh-CN" sz="1600" dirty="0"/>
                        <a:t>提供整个</a:t>
                      </a:r>
                      <a:r>
                        <a:rPr lang="zh-CN" altLang="en-US" sz="1600" dirty="0"/>
                        <a:t>服务治理</a:t>
                      </a:r>
                      <a:r>
                        <a:rPr lang="zh-CN" sz="1600" dirty="0"/>
                        <a:t>生态体系，grpc更多的是提供思路，由其它社区或者自己构建生态</a:t>
                      </a:r>
                      <a:r>
                        <a:rPr lang="zh-CN" altLang="en-US" sz="1600" dirty="0"/>
                        <a:t>。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347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600" dirty="0"/>
                        <a:t>应用规模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已</a:t>
                      </a:r>
                      <a:r>
                        <a:rPr lang="zh-CN" sz="1600" dirty="0"/>
                        <a:t>大规模应用1</a:t>
                      </a:r>
                      <a:r>
                        <a:rPr lang="en-US" altLang="zh-CN" sz="1600" dirty="0"/>
                        <a:t>1</a:t>
                      </a:r>
                      <a:r>
                        <a:rPr lang="zh-CN" sz="1600" dirty="0"/>
                        <a:t>年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社区广泛应用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dirty="0"/>
                        <a:t>社区广泛应用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600" dirty="0"/>
                        <a:t>Tars</a:t>
                      </a:r>
                      <a:r>
                        <a:rPr lang="zh-CN" altLang="en-US" sz="1600" dirty="0"/>
                        <a:t>已经大规模应用</a:t>
                      </a:r>
                      <a:r>
                        <a:rPr lang="en-US" altLang="zh-CN" sz="1600" dirty="0"/>
                        <a:t>11</a:t>
                      </a:r>
                      <a:r>
                        <a:rPr lang="zh-CN" altLang="en-US" sz="1600" dirty="0"/>
                        <a:t>年，</a:t>
                      </a:r>
                      <a:r>
                        <a:rPr lang="zh-CN" sz="1600" dirty="0"/>
                        <a:t>grpc</a:t>
                      </a:r>
                      <a:r>
                        <a:rPr lang="zh-CN" altLang="en-US" sz="1600" dirty="0"/>
                        <a:t>和</a:t>
                      </a:r>
                      <a:r>
                        <a:rPr lang="en-US" altLang="zh-CN" sz="1600" dirty="0" err="1"/>
                        <a:t>dubbo</a:t>
                      </a:r>
                      <a:r>
                        <a:rPr lang="zh-CN" sz="1600" dirty="0"/>
                        <a:t>社区</a:t>
                      </a:r>
                      <a:r>
                        <a:rPr lang="zh-CN" altLang="en-US" sz="1600" dirty="0"/>
                        <a:t>用得更多，时间不长。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0206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84;p19"/>
          <p:cNvSpPr txBox="1"/>
          <p:nvPr/>
        </p:nvSpPr>
        <p:spPr>
          <a:xfrm>
            <a:off x="1490812" y="2851649"/>
            <a:ext cx="8708265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Tars</a:t>
            </a:r>
            <a:r>
              <a:rPr lang="zh-CN" altLang="en-US" dirty="0"/>
              <a:t>核心功能介绍</a:t>
            </a:r>
          </a:p>
        </p:txBody>
      </p:sp>
      <p:sp>
        <p:nvSpPr>
          <p:cNvPr id="307" name="Google Shape;185;p19"/>
          <p:cNvSpPr txBox="1"/>
          <p:nvPr/>
        </p:nvSpPr>
        <p:spPr>
          <a:xfrm>
            <a:off x="1507013" y="2297684"/>
            <a:ext cx="3909902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第</a:t>
            </a:r>
            <a:r>
              <a:rPr lang="zh-CN" altLang="en-US" dirty="0"/>
              <a:t>二</a:t>
            </a:r>
            <a:r>
              <a:rPr dirty="0" err="1"/>
              <a:t>部分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7291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163189" y="203507"/>
            <a:ext cx="331757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" altLang="zh-CN" dirty="0">
                <a:latin typeface="微软雅黑 Light"/>
                <a:ea typeface="微软雅黑 Light"/>
                <a:cs typeface="微软雅黑 Light"/>
                <a:sym typeface="微软雅黑 Light"/>
              </a:rPr>
              <a:t>Tars</a:t>
            </a: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框架主要模块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B4DC0-5C22-1B48-9EDE-1EDE1D39E476}"/>
              </a:ext>
            </a:extLst>
          </p:cNvPr>
          <p:cNvSpPr txBox="1"/>
          <p:nvPr/>
        </p:nvSpPr>
        <p:spPr>
          <a:xfrm>
            <a:off x="7597355" y="2504935"/>
            <a:ext cx="1247457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TarsWeb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6730FB-30AB-3E4A-A47F-BBD83CCD8074}"/>
              </a:ext>
            </a:extLst>
          </p:cNvPr>
          <p:cNvSpPr txBox="1"/>
          <p:nvPr/>
        </p:nvSpPr>
        <p:spPr>
          <a:xfrm>
            <a:off x="5427823" y="2525407"/>
            <a:ext cx="1646605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TarsRegistry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39569D6-760A-5E48-AD7C-7D718206B1AA}"/>
              </a:ext>
            </a:extLst>
          </p:cNvPr>
          <p:cNvSpPr txBox="1"/>
          <p:nvPr/>
        </p:nvSpPr>
        <p:spPr>
          <a:xfrm>
            <a:off x="2493125" y="3411061"/>
            <a:ext cx="1417376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TarsNotify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17AB7D-67D0-0B40-A19F-A775A16B1F46}"/>
              </a:ext>
            </a:extLst>
          </p:cNvPr>
          <p:cNvSpPr txBox="1"/>
          <p:nvPr/>
        </p:nvSpPr>
        <p:spPr>
          <a:xfrm>
            <a:off x="2493421" y="4310706"/>
            <a:ext cx="1353256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TarsPatch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B609C8-4D1E-7747-AF3E-ABE14FCB7269}"/>
              </a:ext>
            </a:extLst>
          </p:cNvPr>
          <p:cNvSpPr txBox="1"/>
          <p:nvPr/>
        </p:nvSpPr>
        <p:spPr>
          <a:xfrm>
            <a:off x="4114864" y="3419214"/>
            <a:ext cx="1148071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TarsStat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A05D28-58E8-014E-B282-4D4E07050F81}"/>
              </a:ext>
            </a:extLst>
          </p:cNvPr>
          <p:cNvSpPr txBox="1"/>
          <p:nvPr/>
        </p:nvSpPr>
        <p:spPr>
          <a:xfrm>
            <a:off x="5509324" y="3414693"/>
            <a:ext cx="1720343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TarsProperty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D4865DE-C930-6748-B3B3-10E38D99A9D6}"/>
              </a:ext>
            </a:extLst>
          </p:cNvPr>
          <p:cNvSpPr txBox="1"/>
          <p:nvPr/>
        </p:nvSpPr>
        <p:spPr>
          <a:xfrm>
            <a:off x="7365134" y="3422309"/>
            <a:ext cx="1483098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TarsConfig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90C46C-03AF-CD40-9DB6-DA16D912FF15}"/>
              </a:ext>
            </a:extLst>
          </p:cNvPr>
          <p:cNvSpPr txBox="1"/>
          <p:nvPr/>
        </p:nvSpPr>
        <p:spPr>
          <a:xfrm>
            <a:off x="6090800" y="4339567"/>
            <a:ext cx="1132041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K8STars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568377D-5772-C24D-865E-B77203BFB2EF}"/>
              </a:ext>
            </a:extLst>
          </p:cNvPr>
          <p:cNvSpPr txBox="1"/>
          <p:nvPr/>
        </p:nvSpPr>
        <p:spPr>
          <a:xfrm>
            <a:off x="8739514" y="1591923"/>
            <a:ext cx="1220206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Tars-Go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6407B67-6CC8-2B4B-AA75-EEEFBFABA9DB}"/>
              </a:ext>
            </a:extLst>
          </p:cNvPr>
          <p:cNvSpPr txBox="1"/>
          <p:nvPr/>
        </p:nvSpPr>
        <p:spPr>
          <a:xfrm>
            <a:off x="7265208" y="1603170"/>
            <a:ext cx="1330814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Tars-PHP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73651A-4EFE-F944-BAF9-C6C5FFCFC8FF}"/>
              </a:ext>
            </a:extLst>
          </p:cNvPr>
          <p:cNvSpPr txBox="1"/>
          <p:nvPr/>
        </p:nvSpPr>
        <p:spPr>
          <a:xfrm>
            <a:off x="5382137" y="1607066"/>
            <a:ext cx="1737976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Tars-NodeJS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D69D92-235B-4147-9735-9E6582EA75DC}"/>
              </a:ext>
            </a:extLst>
          </p:cNvPr>
          <p:cNvSpPr txBox="1"/>
          <p:nvPr/>
        </p:nvSpPr>
        <p:spPr>
          <a:xfrm>
            <a:off x="3904625" y="1603170"/>
            <a:ext cx="1334020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Tars-Java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B28EFCB-B5E5-884C-94E6-2A9A03771A62}"/>
              </a:ext>
            </a:extLst>
          </p:cNvPr>
          <p:cNvSpPr txBox="1"/>
          <p:nvPr/>
        </p:nvSpPr>
        <p:spPr>
          <a:xfrm>
            <a:off x="2411307" y="1570464"/>
            <a:ext cx="1322798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Tars-</a:t>
            </a:r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Cpp</a:t>
            </a:r>
            <a:endParaRPr kumimoji="1"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033D0BB-C1D9-9E46-A560-9C6FEA7DEB3D}"/>
              </a:ext>
            </a:extLst>
          </p:cNvPr>
          <p:cNvSpPr txBox="1"/>
          <p:nvPr/>
        </p:nvSpPr>
        <p:spPr>
          <a:xfrm>
            <a:off x="4329707" y="4339567"/>
            <a:ext cx="1356462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TarsNode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ED54D2A-BB70-E84A-B6C5-2AF738184A60}"/>
              </a:ext>
            </a:extLst>
          </p:cNvPr>
          <p:cNvSpPr txBox="1"/>
          <p:nvPr/>
        </p:nvSpPr>
        <p:spPr>
          <a:xfrm>
            <a:off x="2461598" y="2501797"/>
            <a:ext cx="2443298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TarsAdminRegistry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3FC0C1EA-43E4-2342-9F08-9A5E456CFE0A}"/>
              </a:ext>
            </a:extLst>
          </p:cNvPr>
          <p:cNvCxnSpPr>
            <a:cxnSpLocks/>
          </p:cNvCxnSpPr>
          <p:nvPr/>
        </p:nvCxnSpPr>
        <p:spPr>
          <a:xfrm>
            <a:off x="520309" y="2225441"/>
            <a:ext cx="920848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9917720-2028-8644-AF54-11C99C11AEA3}"/>
              </a:ext>
            </a:extLst>
          </p:cNvPr>
          <p:cNvCxnSpPr>
            <a:cxnSpLocks/>
          </p:cNvCxnSpPr>
          <p:nvPr/>
        </p:nvCxnSpPr>
        <p:spPr>
          <a:xfrm>
            <a:off x="1971492" y="1578026"/>
            <a:ext cx="0" cy="421671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8AAAD77-F71F-E541-A174-D1EF806E66CB}"/>
              </a:ext>
            </a:extLst>
          </p:cNvPr>
          <p:cNvSpPr txBox="1"/>
          <p:nvPr/>
        </p:nvSpPr>
        <p:spPr>
          <a:xfrm>
            <a:off x="1086132" y="1578026"/>
            <a:ext cx="67839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SDK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2A6A4E4-D785-834C-9570-B5B4F3E2FFEA}"/>
              </a:ext>
            </a:extLst>
          </p:cNvPr>
          <p:cNvSpPr txBox="1"/>
          <p:nvPr/>
        </p:nvSpPr>
        <p:spPr>
          <a:xfrm>
            <a:off x="557936" y="2531030"/>
            <a:ext cx="131318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管控服务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67A77D6-60D4-894E-8D11-BB71D788D1BF}"/>
              </a:ext>
            </a:extLst>
          </p:cNvPr>
          <p:cNvSpPr txBox="1"/>
          <p:nvPr/>
        </p:nvSpPr>
        <p:spPr>
          <a:xfrm>
            <a:off x="521243" y="3414694"/>
            <a:ext cx="131318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基础服务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E8C33E-673E-C544-B8E5-80E8000E4C04}"/>
              </a:ext>
            </a:extLst>
          </p:cNvPr>
          <p:cNvSpPr txBox="1"/>
          <p:nvPr/>
        </p:nvSpPr>
        <p:spPr>
          <a:xfrm>
            <a:off x="5641558" y="5208615"/>
            <a:ext cx="2031325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TarsBenchmark</a:t>
            </a:r>
            <a:endParaRPr kumimoji="1"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B44E3AA-4EBF-1542-BC01-67B0E66EF28A}"/>
              </a:ext>
            </a:extLst>
          </p:cNvPr>
          <p:cNvSpPr txBox="1"/>
          <p:nvPr/>
        </p:nvSpPr>
        <p:spPr>
          <a:xfrm>
            <a:off x="2505257" y="5182002"/>
            <a:ext cx="1718740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TarsGateway</a:t>
            </a:r>
            <a:endParaRPr kumimoji="1"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C565B7E-94F6-8B4B-A617-F292BF34FE51}"/>
              </a:ext>
            </a:extLst>
          </p:cNvPr>
          <p:cNvSpPr txBox="1"/>
          <p:nvPr/>
        </p:nvSpPr>
        <p:spPr>
          <a:xfrm>
            <a:off x="9082055" y="3431628"/>
            <a:ext cx="1138453" cy="43088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TarsLog</a:t>
            </a:r>
            <a:endParaRPr kumimoji="1"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F35CD41-62A4-A54A-9E66-510646C8E231}"/>
              </a:ext>
            </a:extLst>
          </p:cNvPr>
          <p:cNvSpPr txBox="1"/>
          <p:nvPr/>
        </p:nvSpPr>
        <p:spPr>
          <a:xfrm>
            <a:off x="521243" y="5221072"/>
            <a:ext cx="131318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生态相关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C64428-94E3-8D4B-8C6A-3257F667F2EC}"/>
              </a:ext>
            </a:extLst>
          </p:cNvPr>
          <p:cNvSpPr txBox="1"/>
          <p:nvPr/>
        </p:nvSpPr>
        <p:spPr>
          <a:xfrm>
            <a:off x="555555" y="4310706"/>
            <a:ext cx="131318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部署工具</a:t>
            </a: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3DE20F79-B89C-1548-8157-B88502F63340}"/>
              </a:ext>
            </a:extLst>
          </p:cNvPr>
          <p:cNvCxnSpPr>
            <a:cxnSpLocks/>
          </p:cNvCxnSpPr>
          <p:nvPr/>
        </p:nvCxnSpPr>
        <p:spPr>
          <a:xfrm>
            <a:off x="557936" y="3173511"/>
            <a:ext cx="920848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514D729-B81F-754F-A7F6-6172B1AB8159}"/>
              </a:ext>
            </a:extLst>
          </p:cNvPr>
          <p:cNvCxnSpPr>
            <a:cxnSpLocks/>
          </p:cNvCxnSpPr>
          <p:nvPr/>
        </p:nvCxnSpPr>
        <p:spPr>
          <a:xfrm>
            <a:off x="579090" y="4104683"/>
            <a:ext cx="920848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48EDAF5A-876C-D74E-BFD3-A73CD313BA33}"/>
              </a:ext>
            </a:extLst>
          </p:cNvPr>
          <p:cNvCxnSpPr>
            <a:cxnSpLocks/>
          </p:cNvCxnSpPr>
          <p:nvPr/>
        </p:nvCxnSpPr>
        <p:spPr>
          <a:xfrm>
            <a:off x="620474" y="4952021"/>
            <a:ext cx="920848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4770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260929" y="202535"/>
            <a:ext cx="378565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385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dirty="0">
                <a:latin typeface="微软雅黑 Light"/>
                <a:ea typeface="微软雅黑 Light"/>
                <a:cs typeface="微软雅黑 Light"/>
                <a:sym typeface="微软雅黑 Light"/>
              </a:rPr>
              <a:t>负载均衡与容错能力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2652AB1-256E-1E4A-A4C2-4B4CE4AC5F6B}"/>
              </a:ext>
            </a:extLst>
          </p:cNvPr>
          <p:cNvSpPr/>
          <p:nvPr/>
        </p:nvSpPr>
        <p:spPr>
          <a:xfrm>
            <a:off x="1115378" y="1770888"/>
            <a:ext cx="1178867" cy="105902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</a:t>
            </a:r>
          </a:p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kumimoji="1" lang="zh-CN" altLang="en-US" sz="174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CF73A5F3-44D1-CD49-A918-3E47E39A74B9}"/>
              </a:ext>
            </a:extLst>
          </p:cNvPr>
          <p:cNvSpPr/>
          <p:nvPr/>
        </p:nvSpPr>
        <p:spPr>
          <a:xfrm>
            <a:off x="4291446" y="1708896"/>
            <a:ext cx="1178867" cy="105902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</a:t>
            </a:r>
          </a:p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B1</a:t>
            </a:r>
            <a:endParaRPr kumimoji="1" lang="zh-CN" altLang="en-US" sz="174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BC87E892-8FE8-9C49-8A6E-B0AF45D8B89A}"/>
              </a:ext>
            </a:extLst>
          </p:cNvPr>
          <p:cNvSpPr/>
          <p:nvPr/>
        </p:nvSpPr>
        <p:spPr>
          <a:xfrm>
            <a:off x="2564688" y="2191023"/>
            <a:ext cx="1501696" cy="195027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45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5F77821-CFB8-434A-ADB5-27D0D7E49CC4}"/>
              </a:ext>
            </a:extLst>
          </p:cNvPr>
          <p:cNvSpPr txBox="1"/>
          <p:nvPr/>
        </p:nvSpPr>
        <p:spPr>
          <a:xfrm>
            <a:off x="3069024" y="2483552"/>
            <a:ext cx="550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？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54C4FFB-D108-4E4D-B24E-11767D585367}"/>
              </a:ext>
            </a:extLst>
          </p:cNvPr>
          <p:cNvSpPr/>
          <p:nvPr/>
        </p:nvSpPr>
        <p:spPr>
          <a:xfrm>
            <a:off x="4291446" y="3434108"/>
            <a:ext cx="1178867" cy="1059023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</a:t>
            </a:r>
          </a:p>
          <a:p>
            <a:pPr algn="ctr"/>
            <a:r>
              <a:rPr kumimoji="1" lang="en-US" altLang="zh-CN" sz="174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endParaRPr kumimoji="1" lang="zh-CN" altLang="en-US" sz="174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FF38D1D8-024A-BA4B-A82F-A575C9114205}"/>
              </a:ext>
            </a:extLst>
          </p:cNvPr>
          <p:cNvSpPr/>
          <p:nvPr/>
        </p:nvSpPr>
        <p:spPr>
          <a:xfrm rot="1403978">
            <a:off x="2347387" y="3107860"/>
            <a:ext cx="1752330" cy="195027"/>
          </a:xfrm>
          <a:prstGeom prst="rightArrow">
            <a:avLst>
              <a:gd name="adj1" fmla="val 41661"/>
              <a:gd name="adj2" fmla="val 8336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45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1B888311-B19F-A447-A93F-E5317FAABCDF}"/>
              </a:ext>
            </a:extLst>
          </p:cNvPr>
          <p:cNvSpPr txBox="1">
            <a:spLocks/>
          </p:cNvSpPr>
          <p:nvPr/>
        </p:nvSpPr>
        <p:spPr>
          <a:xfrm>
            <a:off x="6944191" y="3145271"/>
            <a:ext cx="3111340" cy="233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熔断</a:t>
            </a:r>
            <a:endParaRPr kumimoji="1" lang="en-US" altLang="zh-CN" dirty="0"/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屏蔽：超时</a:t>
            </a:r>
            <a:r>
              <a:rPr kumimoji="1" lang="en-US" altLang="zh-CN" dirty="0"/>
              <a:t>/</a:t>
            </a:r>
            <a:r>
              <a:rPr kumimoji="1" lang="zh-CN" altLang="en-US" dirty="0"/>
              <a:t>无法连接</a:t>
            </a:r>
            <a:endParaRPr kumimoji="1" lang="en-US" altLang="zh-CN" dirty="0"/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恢复：尝试连接与请求</a:t>
            </a:r>
            <a:endParaRPr kumimoji="1" lang="en-US" altLang="zh-CN" dirty="0"/>
          </a:p>
          <a:p>
            <a:pPr marL="0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过载保护</a:t>
            </a:r>
            <a:endParaRPr kumimoji="1" lang="en-US" altLang="zh-CN" dirty="0"/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限制并发数</a:t>
            </a:r>
          </a:p>
        </p:txBody>
      </p:sp>
      <p:sp>
        <p:nvSpPr>
          <p:cNvPr id="57" name="十字形 56">
            <a:extLst>
              <a:ext uri="{FF2B5EF4-FFF2-40B4-BE49-F238E27FC236}">
                <a16:creationId xmlns:a16="http://schemas.microsoft.com/office/drawing/2014/main" id="{CCFA5613-63CA-4446-B723-8A28DED168B1}"/>
              </a:ext>
            </a:extLst>
          </p:cNvPr>
          <p:cNvSpPr/>
          <p:nvPr/>
        </p:nvSpPr>
        <p:spPr>
          <a:xfrm rot="18761687">
            <a:off x="3204847" y="2014998"/>
            <a:ext cx="503799" cy="495910"/>
          </a:xfrm>
          <a:prstGeom prst="plus">
            <a:avLst>
              <a:gd name="adj" fmla="val 40779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45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内容占位符 2">
            <a:extLst>
              <a:ext uri="{FF2B5EF4-FFF2-40B4-BE49-F238E27FC236}">
                <a16:creationId xmlns:a16="http://schemas.microsoft.com/office/drawing/2014/main" id="{4C9FD244-0787-1942-B992-EF0DAFD517E2}"/>
              </a:ext>
            </a:extLst>
          </p:cNvPr>
          <p:cNvSpPr txBox="1">
            <a:spLocks/>
          </p:cNvSpPr>
          <p:nvPr/>
        </p:nvSpPr>
        <p:spPr>
          <a:xfrm>
            <a:off x="6944191" y="1072507"/>
            <a:ext cx="3111340" cy="233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负载均衡</a:t>
            </a:r>
            <a:endParaRPr kumimoji="1" lang="en-US" altLang="zh-CN" dirty="0"/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轮询</a:t>
            </a:r>
            <a:endParaRPr kumimoji="1" lang="en-US" altLang="zh-CN" dirty="0"/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取模</a:t>
            </a:r>
            <a:r>
              <a:rPr kumimoji="1" lang="en-US" altLang="zh-CN" dirty="0"/>
              <a:t>HASH</a:t>
            </a:r>
          </a:p>
          <a:p>
            <a:pPr marL="114300" lvl="1" indent="0">
              <a:buClr>
                <a:schemeClr val="accent5">
                  <a:lumMod val="50000"/>
                </a:schemeClr>
              </a:buClr>
              <a:buNone/>
            </a:pPr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407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996</Words>
  <Application>Microsoft Macintosh PowerPoint</Application>
  <PresentationFormat>宽屏</PresentationFormat>
  <Paragraphs>219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DengXian</vt:lpstr>
      <vt:lpstr>DengXian</vt:lpstr>
      <vt:lpstr>等线 Light</vt:lpstr>
      <vt:lpstr>Microsoft YaHei</vt:lpstr>
      <vt:lpstr>Microsoft YaHei</vt:lpstr>
      <vt:lpstr>微软雅黑 Light</vt:lpstr>
      <vt:lpstr>字魂59号-创粗黑</vt:lpstr>
      <vt:lpstr>PingFang SC Medium</vt:lpstr>
      <vt:lpstr>Songti SC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T156009</cp:lastModifiedBy>
  <cp:revision>10</cp:revision>
  <dcterms:modified xsi:type="dcterms:W3CDTF">2022-01-22T13:51:13Z</dcterms:modified>
</cp:coreProperties>
</file>